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58" r:id="rId2"/>
  </p:sldMasterIdLst>
  <p:notesMasterIdLst>
    <p:notesMasterId r:id="rId18"/>
  </p:notesMasterIdLst>
  <p:sldIdLst>
    <p:sldId id="256" r:id="rId3"/>
    <p:sldId id="281" r:id="rId4"/>
    <p:sldId id="278" r:id="rId5"/>
    <p:sldId id="257" r:id="rId6"/>
    <p:sldId id="260" r:id="rId7"/>
    <p:sldId id="261" r:id="rId8"/>
    <p:sldId id="262" r:id="rId9"/>
    <p:sldId id="263" r:id="rId10"/>
    <p:sldId id="267" r:id="rId11"/>
    <p:sldId id="273" r:id="rId12"/>
    <p:sldId id="282" r:id="rId13"/>
    <p:sldId id="277" r:id="rId14"/>
    <p:sldId id="275" r:id="rId15"/>
    <p:sldId id="276" r:id="rId16"/>
    <p:sldId id="280" r:id="rId17"/>
  </p:sldIdLst>
  <p:sldSz cx="9144000" cy="6858000" type="screen4x3"/>
  <p:notesSz cx="6858000" cy="9144000"/>
  <p:defaultTextStyle>
    <a:defPPr>
      <a:defRPr lang="en-US"/>
    </a:defPPr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7367" autoAdjust="0"/>
  </p:normalViewPr>
  <p:slideViewPr>
    <p:cSldViewPr>
      <p:cViewPr varScale="1">
        <p:scale>
          <a:sx n="88" d="100"/>
          <a:sy n="88" d="100"/>
        </p:scale>
        <p:origin x="1076" y="6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28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596203C1-616A-4651-A577-7BA09B384D13}" type="datetimeFigureOut">
              <a:rPr lang="en-US" smtClean="0"/>
              <a:pPr/>
              <a:t>1/16/2018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07B8B279-4079-43B3-8013-D8D81AB870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86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722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630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2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734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589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722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31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454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20045" y="6060478"/>
            <a:ext cx="8503920" cy="457200"/>
          </a:xfrm>
          <a:prstGeom prst="roundRect">
            <a:avLst>
              <a:gd name="adj" fmla="val 33334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8500" cap="rnd" cmpd="sng" algn="ctr">
            <a:solidFill>
              <a:srgbClr val="302F2C">
                <a:tint val="100000"/>
                <a:satMod val="120000"/>
                <a:alpha val="37000"/>
              </a:srgbClr>
            </a:solidFill>
            <a:prstDash val="solid"/>
          </a:ln>
          <a:effectLst>
            <a:outerShdw blurRad="76200" dist="50800" dir="5400000" algn="tl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8500" cap="rnd" cmpd="sng" algn="ctr">
            <a:solidFill>
              <a:srgbClr val="302F2C">
                <a:tint val="100000"/>
                <a:satMod val="120000"/>
                <a:alpha val="37000"/>
              </a:srgb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2">
                  <a:shade val="48000"/>
                  <a:satMod val="150000"/>
                </a:schemeClr>
              </a:gs>
              <a:gs pos="55000">
                <a:schemeClr val="bg2">
                  <a:shade val="20000"/>
                  <a:satMod val="100000"/>
                </a:schemeClr>
              </a:gs>
              <a:gs pos="100000">
                <a:schemeClr val="bg2">
                  <a:shade val="5000"/>
                  <a:satMod val="100000"/>
                </a:schemeClr>
              </a:gs>
            </a:gsLst>
            <a:path path="circle">
              <a:fillToRect l="100000" t="400000" r="100000" b="100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5537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15000" dist="13000" dir="5400000" algn="tl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EFA78-DE0E-433D-8CFA-D9FBF0D95DCD}" type="datetime1">
              <a:rPr lang="en-US" smtClean="0"/>
              <a:pPr/>
              <a:t>1/16/2018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13AF2-DCC4-4842-96BC-1B9869901C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20045" y="6060478"/>
            <a:ext cx="8503920" cy="457200"/>
          </a:xfrm>
          <a:prstGeom prst="roundRect">
            <a:avLst>
              <a:gd name="adj" fmla="val 33334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8500" cap="rnd" cmpd="sng" algn="ctr">
            <a:solidFill>
              <a:srgbClr val="302F2C">
                <a:tint val="100000"/>
                <a:satMod val="120000"/>
                <a:alpha val="37000"/>
              </a:srgbClr>
            </a:solidFill>
            <a:prstDash val="solid"/>
          </a:ln>
          <a:effectLst>
            <a:outerShdw blurRad="76200" dist="50800" dir="5400000" algn="tl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8500" cap="rnd" cmpd="sng" algn="ctr">
            <a:solidFill>
              <a:srgbClr val="302F2C">
                <a:tint val="100000"/>
                <a:satMod val="120000"/>
                <a:alpha val="37000"/>
              </a:srgb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400800" y="434162"/>
            <a:ext cx="2324605" cy="4341329"/>
          </a:xfrm>
          <a:prstGeom prst="roundRect">
            <a:avLst>
              <a:gd name="adj" fmla="val 2127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654AA-2757-4A51-86CD-6D20456BDD0A}" type="datetime1">
              <a:rPr lang="en-US" smtClean="0"/>
              <a:pPr/>
              <a:t>1/16/2018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E71F-78A0-4868-970E-5692D76DEC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89320" cy="4343400"/>
          </a:xfrm>
          <a:prstGeom prst="rect">
            <a:avLst/>
          </a:prstGeom>
          <a:solidFill>
            <a:schemeClr val="bg2">
              <a:shade val="10000"/>
            </a:schemeClr>
          </a:solidFill>
        </p:spPr>
        <p:txBody>
          <a:bodyPr/>
          <a:lstStyle>
            <a:lvl1pPr>
              <a:buNone/>
              <a:defRPr sz="3200"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411357" y="386861"/>
            <a:ext cx="36576" cy="4443984"/>
          </a:xfrm>
          <a:prstGeom prst="rect">
            <a:avLst/>
          </a:prstGeom>
          <a:solidFill>
            <a:srgbClr val="FFFFFF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7432" algn="l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20045" y="6060478"/>
            <a:ext cx="8503920" cy="457200"/>
          </a:xfrm>
          <a:prstGeom prst="roundRect">
            <a:avLst>
              <a:gd name="adj" fmla="val 33334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8500" cap="rnd" cmpd="sng" algn="ctr">
            <a:solidFill>
              <a:srgbClr val="302F2C">
                <a:tint val="100000"/>
                <a:satMod val="120000"/>
                <a:alpha val="37000"/>
              </a:srgbClr>
            </a:solidFill>
            <a:prstDash val="solid"/>
          </a:ln>
          <a:effectLst>
            <a:outerShdw blurRad="76200" dist="50800" dir="5400000" algn="tl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8500" cap="rnd" cmpd="sng" algn="ctr">
            <a:solidFill>
              <a:srgbClr val="302F2C">
                <a:tint val="100000"/>
                <a:satMod val="120000"/>
                <a:alpha val="37000"/>
              </a:srgb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/>
              </a:gs>
              <a:gs pos="55000">
                <a:schemeClr val="bg1">
                  <a:lumMod val="9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l="100000" t="400000" r="100000" b="100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5537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15000" dist="13000" dir="5400000" algn="tl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EFA78-DE0E-433D-8CFA-D9FBF0D95DCD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1/16/2018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13AF2-DCC4-4842-96BC-1B9869901C37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5315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20045" y="6060478"/>
            <a:ext cx="8503920" cy="457200"/>
          </a:xfrm>
          <a:prstGeom prst="roundRect">
            <a:avLst>
              <a:gd name="adj" fmla="val 33334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8500" cap="rnd" cmpd="sng" algn="ctr">
            <a:solidFill>
              <a:srgbClr val="302F2C">
                <a:tint val="100000"/>
                <a:satMod val="120000"/>
                <a:alpha val="37000"/>
              </a:srgbClr>
            </a:solidFill>
            <a:prstDash val="solid"/>
          </a:ln>
          <a:effectLst>
            <a:outerShdw blurRad="76200" dist="50800" dir="5400000" algn="tl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8500" cap="rnd" cmpd="sng" algn="ctr">
            <a:solidFill>
              <a:srgbClr val="302F2C">
                <a:tint val="100000"/>
                <a:satMod val="120000"/>
                <a:alpha val="37000"/>
              </a:srgb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18596" y="3002915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2">
                  <a:shade val="48000"/>
                  <a:satMod val="150000"/>
                </a:schemeClr>
              </a:gs>
              <a:gs pos="55000">
                <a:schemeClr val="bg2">
                  <a:shade val="20000"/>
                  <a:satMod val="100000"/>
                </a:schemeClr>
              </a:gs>
              <a:gs pos="100000">
                <a:schemeClr val="bg2">
                  <a:shade val="5000"/>
                  <a:satMod val="100000"/>
                </a:schemeClr>
              </a:gs>
            </a:gsLst>
            <a:path path="circle">
              <a:fillToRect l="100000" t="400000" r="100000" b="100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804528" y="5488632"/>
            <a:ext cx="7772400" cy="1828800"/>
          </a:xfrm>
        </p:spPr>
        <p:txBody>
          <a:bodyPr lIns="45720" rIns="45720" bIns="45720" anchor="t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15000" dist="13000" dir="5400000" algn="tl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11075" y="620688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en-US" dirty="0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EFA78-DE0E-433D-8CFA-D9FBF0D95DCD}" type="datetime1">
              <a:rPr lang="en-US" smtClean="0"/>
              <a:pPr/>
              <a:t>1/16/2018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13AF2-DCC4-4842-96BC-1B9869901C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75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92624"/>
            <a:ext cx="8183880" cy="105156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/>
          <a:p>
            <a:pPr lvl="0"/>
            <a:r>
              <a:rPr lang="en-US" noProof="0" dirty="0" err="1" smtClean="0"/>
              <a:t>Textmasterformat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7F9C6-20A9-45D8-B666-D95AD1AA535F}" type="datetime1">
              <a:rPr lang="en-US" smtClean="0"/>
              <a:pPr/>
              <a:t>1/16/2018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E71F-78A0-4868-970E-5692D76DEC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320045" y="6060478"/>
            <a:ext cx="8503920" cy="457200"/>
          </a:xfrm>
          <a:prstGeom prst="roundRect">
            <a:avLst>
              <a:gd name="adj" fmla="val 33334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8500" cap="rnd" cmpd="sng" algn="ctr">
            <a:solidFill>
              <a:srgbClr val="302F2C">
                <a:tint val="100000"/>
                <a:satMod val="120000"/>
                <a:alpha val="37000"/>
              </a:srgbClr>
            </a:solidFill>
            <a:prstDash val="solid"/>
          </a:ln>
          <a:effectLst>
            <a:outerShdw blurRad="76200" dist="50800" dir="5400000" algn="tl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8500" cap="rnd" cmpd="sng" algn="ctr">
            <a:solidFill>
              <a:srgbClr val="302F2C">
                <a:tint val="100000"/>
                <a:satMod val="120000"/>
                <a:alpha val="37000"/>
              </a:srgb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2">
                  <a:shade val="48000"/>
                  <a:satMod val="150000"/>
                </a:schemeClr>
              </a:gs>
              <a:gs pos="55000">
                <a:schemeClr val="bg2">
                  <a:shade val="20000"/>
                  <a:satMod val="100000"/>
                </a:schemeClr>
              </a:gs>
              <a:gs pos="100000">
                <a:schemeClr val="bg2">
                  <a:shade val="5000"/>
                  <a:satMod val="100000"/>
                </a:schemeClr>
              </a:gs>
            </a:gsLst>
            <a:path path="circle">
              <a:fillToRect l="100000" t="350000" r="100000" b="100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</a:lstStyle>
          <a:p>
            <a:r>
              <a:rPr lang="en-US" noProof="0" dirty="0" err="1" smtClean="0"/>
              <a:t>Titelmasterformat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10416"/>
            <a:ext cx="8183880" cy="420624"/>
          </a:xfrm>
        </p:spPr>
        <p:txBody>
          <a:bodyPr lIns="118872" tIns="0" anchor="t"/>
          <a:lstStyle>
            <a:lvl1pPr marR="36576" algn="l"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noProof="0" dirty="0" err="1" smtClean="0"/>
              <a:t>Textmasterformat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EB45F-50E8-4AF1-920B-265FC35EA31A}" type="datetime1">
              <a:rPr lang="en-US" smtClean="0"/>
              <a:pPr/>
              <a:t>1/16/2018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E71F-78A0-4868-970E-5692D76DEC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9D76A-2E51-4D2B-9AFF-70F7EB3C2C68}" type="datetime1">
              <a:rPr lang="en-US" smtClean="0"/>
              <a:pPr/>
              <a:t>1/16/2018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E71F-78A0-4868-970E-5692D76DEC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90624"/>
            <a:ext cx="8183880" cy="1051560"/>
          </a:xfrm>
        </p:spPr>
        <p:txBody>
          <a:bodyPr anchor="b"/>
          <a:lstStyle>
            <a:lvl1pPr>
              <a:defRPr b="1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639762"/>
          </a:xfrm>
        </p:spPr>
        <p:txBody>
          <a:bodyPr lIns="146304" anchor="ctr"/>
          <a:lstStyle>
            <a:lvl1pPr algn="l">
              <a:buNone/>
              <a:defRPr sz="2400" b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2169" y="579438"/>
            <a:ext cx="3931920" cy="639762"/>
          </a:xfrm>
        </p:spPr>
        <p:txBody>
          <a:bodyPr lIns="137160" anchor="ctr"/>
          <a:lstStyle>
            <a:lvl1pPr algn="l">
              <a:buNone/>
              <a:defRPr sz="2400" b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7224" y="1371600"/>
            <a:ext cx="3931920" cy="35661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371600"/>
            <a:ext cx="3931920" cy="35661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85F57-6490-4460-90DC-FC5EE5C36A66}" type="datetime1">
              <a:rPr lang="en-US" smtClean="0"/>
              <a:pPr/>
              <a:t>1/16/2018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E71F-78A0-4868-970E-5692D76DEC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B2161-9FCA-498A-A51E-7B90071250E8}" type="datetime1">
              <a:rPr lang="en-US" smtClean="0"/>
              <a:pPr/>
              <a:t>1/16/2018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E71F-78A0-4868-970E-5692D76DEC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320045" y="6060478"/>
            <a:ext cx="8503920" cy="457200"/>
          </a:xfrm>
          <a:prstGeom prst="roundRect">
            <a:avLst>
              <a:gd name="adj" fmla="val 33334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8500" cap="rnd" cmpd="sng" algn="ctr">
            <a:solidFill>
              <a:srgbClr val="302F2C">
                <a:tint val="100000"/>
                <a:satMod val="120000"/>
                <a:alpha val="37000"/>
              </a:srgbClr>
            </a:solidFill>
            <a:prstDash val="solid"/>
          </a:ln>
          <a:effectLst>
            <a:outerShdw blurRad="76200" dist="50800" dir="5400000" algn="tl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8500" cap="rnd" cmpd="sng" algn="ctr">
            <a:solidFill>
              <a:srgbClr val="302F2C">
                <a:tint val="100000"/>
                <a:satMod val="120000"/>
                <a:alpha val="37000"/>
              </a:srgb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395AF-258B-4502-92DF-E211AA281B41}" type="datetime1">
              <a:rPr lang="en-US" smtClean="0"/>
              <a:pPr/>
              <a:t>1/16/2018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E71F-78A0-4868-970E-5692D76DEC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38847" y="1447800"/>
            <a:ext cx="2971800" cy="4389120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1447800"/>
            <a:ext cx="4937760" cy="4389120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600">
                <a:solidFill>
                  <a:srgbClr val="FFFFFF"/>
                </a:solidFill>
              </a:defRPr>
            </a:lvl2pPr>
            <a:lvl3pPr>
              <a:defRPr sz="2400">
                <a:solidFill>
                  <a:srgbClr val="FFFFFF"/>
                </a:solidFill>
              </a:defRPr>
            </a:lvl3pPr>
            <a:lvl4pPr>
              <a:defRPr sz="2000">
                <a:solidFill>
                  <a:srgbClr val="FFFFFF"/>
                </a:solidFill>
              </a:defRPr>
            </a:lvl4pPr>
            <a:lvl5pPr>
              <a:defRPr sz="2000">
                <a:solidFill>
                  <a:srgbClr val="FFFFFF"/>
                </a:solidFill>
              </a:defRPr>
            </a:lvl5pPr>
            <a:lvl6pPr>
              <a:buNone/>
              <a:defRPr/>
            </a:lvl6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FFA21-88D5-4090-AE34-A717F3009131}" type="datetime1">
              <a:rPr lang="en-US" smtClean="0"/>
              <a:pPr/>
              <a:t>1/16/2018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E71F-78A0-4868-970E-5692D76DEC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320045" y="6060478"/>
            <a:ext cx="8503920" cy="457200"/>
          </a:xfrm>
          <a:prstGeom prst="roundRect">
            <a:avLst>
              <a:gd name="adj" fmla="val 33334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8500" cap="rnd" cmpd="sng" algn="ctr">
            <a:solidFill>
              <a:srgbClr val="302F2C">
                <a:tint val="100000"/>
                <a:satMod val="120000"/>
                <a:alpha val="37000"/>
              </a:srgbClr>
            </a:solidFill>
            <a:prstDash val="solid"/>
          </a:ln>
          <a:effectLst>
            <a:outerShdw blurRad="76200" dist="50800" dir="5400000" algn="tl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8500" cap="rnd" cmpd="sng" algn="ctr">
            <a:solidFill>
              <a:srgbClr val="302F2C">
                <a:tint val="100000"/>
                <a:satMod val="120000"/>
                <a:alpha val="37000"/>
              </a:srgb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2">
                  <a:shade val="48000"/>
                  <a:satMod val="150000"/>
                </a:schemeClr>
              </a:gs>
              <a:gs pos="55000">
                <a:schemeClr val="bg2">
                  <a:shade val="20000"/>
                  <a:satMod val="100000"/>
                </a:schemeClr>
              </a:gs>
              <a:gs pos="100000">
                <a:schemeClr val="bg2">
                  <a:shade val="5000"/>
                  <a:satMod val="100000"/>
                </a:schemeClr>
              </a:gs>
            </a:gsLst>
            <a:path path="circle">
              <a:fillToRect l="100000" t="350000" r="100000" b="100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92624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>
              <a:defRPr sz="1000">
                <a:solidFill>
                  <a:schemeClr val="bg2">
                    <a:shade val="50000"/>
                  </a:schemeClr>
                </a:solidFill>
              </a:defRPr>
            </a:lvl1pPr>
          </a:lstStyle>
          <a:p>
            <a:pPr algn="r"/>
            <a:fld id="{1BC102A9-C1B1-4354-89E4-F43472216A4F}" type="datetime1">
              <a:rPr lang="en-US" smtClean="0"/>
              <a:pPr algn="r"/>
              <a:t>1/16/2018</a:t>
            </a:fld>
            <a:endParaRPr lang="en-US" sz="1000" dirty="0">
              <a:solidFill>
                <a:schemeClr val="bg2">
                  <a:shade val="50000"/>
                </a:schemeClr>
              </a:solidFill>
            </a:endParaRPr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>
              <a:defRPr sz="1000">
                <a:solidFill>
                  <a:schemeClr val="bg2">
                    <a:shade val="50000"/>
                  </a:schemeClr>
                </a:solidFill>
              </a:defRPr>
            </a:lvl1pPr>
          </a:lstStyle>
          <a:p>
            <a:pPr algn="l"/>
            <a:endParaRPr lang="en-US" sz="1000" dirty="0">
              <a:solidFill>
                <a:schemeClr val="bg2">
                  <a:shade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>
              <a:defRPr sz="1000">
                <a:solidFill>
                  <a:schemeClr val="bg2">
                    <a:shade val="50000"/>
                  </a:schemeClr>
                </a:solidFill>
              </a:defRPr>
            </a:lvl1pPr>
          </a:lstStyle>
          <a:p>
            <a:fld id="{E7F13AF2-DCC4-4842-96BC-1B9869901C37}" type="slidenum">
              <a:rPr lang="en-US" sz="1000" smtClean="0">
                <a:solidFill>
                  <a:schemeClr val="bg2">
                    <a:shade val="50000"/>
                  </a:schemeClr>
                </a:solidFill>
              </a:rPr>
              <a:pPr/>
              <a:t>‹#›</a:t>
            </a:fld>
            <a:endParaRPr lang="en-US" sz="1000">
              <a:solidFill>
                <a:schemeClr val="bg2">
                  <a:shade val="5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sz="3600" b="1" kern="1200">
          <a:solidFill>
            <a:schemeClr val="accent1">
              <a:tint val="88000"/>
              <a:satMod val="150000"/>
            </a:schemeClr>
          </a:solidFill>
          <a:effectLst>
            <a:outerShdw blurRad="12700" dist="12700" dir="54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sz="2800" kern="1200">
          <a:solidFill>
            <a:srgbClr val="FFFFFF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sz="2200" kern="1200">
          <a:solidFill>
            <a:srgbClr val="FFFFFF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sz="1900" kern="1200">
          <a:solidFill>
            <a:srgbClr val="FFFFFF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sz="1700" kern="1200" baseline="0">
          <a:solidFill>
            <a:srgbClr val="FFFFFF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sz="1500" kern="1200">
          <a:solidFill>
            <a:srgbClr val="FFFFFF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sz="1500" kern="1200" baseline="0">
          <a:solidFill>
            <a:srgbClr val="FFFFFF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sz="1500" kern="1200">
          <a:solidFill>
            <a:srgbClr val="FFFFFF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320045" y="6060478"/>
            <a:ext cx="8503920" cy="457200"/>
          </a:xfrm>
          <a:prstGeom prst="roundRect">
            <a:avLst>
              <a:gd name="adj" fmla="val 33334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8500" cap="rnd" cmpd="sng" algn="ctr">
            <a:solidFill>
              <a:srgbClr val="302F2C">
                <a:tint val="100000"/>
                <a:satMod val="120000"/>
                <a:alpha val="37000"/>
              </a:srgbClr>
            </a:solidFill>
            <a:prstDash val="solid"/>
          </a:ln>
          <a:effectLst>
            <a:outerShdw blurRad="76200" dist="50800" dir="5400000" algn="tl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8500" cap="rnd" cmpd="sng" algn="ctr">
            <a:solidFill>
              <a:srgbClr val="302F2C">
                <a:tint val="100000"/>
                <a:satMod val="120000"/>
                <a:alpha val="37000"/>
              </a:srgb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2">
                  <a:shade val="48000"/>
                  <a:satMod val="150000"/>
                </a:schemeClr>
              </a:gs>
              <a:gs pos="55000">
                <a:schemeClr val="bg2">
                  <a:shade val="20000"/>
                  <a:satMod val="100000"/>
                </a:schemeClr>
              </a:gs>
              <a:gs pos="100000">
                <a:schemeClr val="bg2">
                  <a:shade val="5000"/>
                  <a:satMod val="100000"/>
                </a:schemeClr>
              </a:gs>
            </a:gsLst>
            <a:path path="circle">
              <a:fillToRect l="100000" t="350000" r="100000" b="100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92624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>
              <a:defRPr sz="1000">
                <a:solidFill>
                  <a:schemeClr val="bg2">
                    <a:shade val="50000"/>
                  </a:schemeClr>
                </a:solidFill>
              </a:defRPr>
            </a:lvl1pPr>
          </a:lstStyle>
          <a:p>
            <a:fld id="{1BC102A9-C1B1-4354-89E4-F43472216A4F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1/16/2018</a:t>
            </a:fld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>
              <a:defRPr sz="1000">
                <a:solidFill>
                  <a:schemeClr val="bg2">
                    <a:shade val="50000"/>
                  </a:schemeClr>
                </a:solidFill>
              </a:defRPr>
            </a:lvl1pPr>
          </a:lstStyle>
          <a:p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>
              <a:defRPr sz="1000">
                <a:solidFill>
                  <a:schemeClr val="bg2">
                    <a:shade val="50000"/>
                  </a:schemeClr>
                </a:solidFill>
              </a:defRPr>
            </a:lvl1pPr>
          </a:lstStyle>
          <a:p>
            <a:fld id="{E7F13AF2-DCC4-4842-96BC-1B9869901C37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284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sz="3600" b="1" kern="1200">
          <a:solidFill>
            <a:schemeClr val="accent1">
              <a:tint val="88000"/>
              <a:satMod val="150000"/>
            </a:schemeClr>
          </a:solidFill>
          <a:effectLst>
            <a:outerShdw blurRad="12700" dist="12700" dir="54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sz="2800" kern="1200">
          <a:solidFill>
            <a:srgbClr val="FFFFFF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sz="2200" kern="1200">
          <a:solidFill>
            <a:srgbClr val="FFFFFF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sz="1900" kern="1200">
          <a:solidFill>
            <a:srgbClr val="FFFFFF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sz="1700" kern="1200" baseline="0">
          <a:solidFill>
            <a:srgbClr val="FFFFFF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sz="1500" kern="1200">
          <a:solidFill>
            <a:srgbClr val="FFFFFF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sz="1500" kern="1200" baseline="0">
          <a:solidFill>
            <a:srgbClr val="FFFFFF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sz="1500" kern="1200">
          <a:solidFill>
            <a:srgbClr val="FFFFFF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blipFill dpi="0" rotWithShape="1">
            <a:blip r:embed="rId3">
              <a:alphaModFix amt="29000"/>
            </a:blip>
            <a:srcRect/>
            <a:tile tx="0" ty="-12065000" sx="100000" sy="100000" flip="none" algn="tl"/>
          </a:blip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500" b="1" kern="1200" noProof="0" dirty="0" smtClean="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15000" dist="13000" dir="5400000" algn="tl" rotWithShape="0">
                    <a:srgbClr val="000000">
                      <a:alpha val="40000"/>
                    </a:srgbClr>
                  </a:outerShdw>
                </a:effectLst>
              </a:rPr>
              <a:t>Workshop part 1: </a:t>
            </a:r>
            <a:br>
              <a:rPr lang="en-US" sz="4500" b="1" kern="1200" noProof="0" dirty="0" smtClean="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15000" dist="13000" dir="5400000" algn="tl" rotWithShape="0">
                    <a:srgbClr val="000000">
                      <a:alpha val="40000"/>
                    </a:srgbClr>
                  </a:outerShdw>
                </a:effectLst>
              </a:rPr>
            </a:br>
            <a:r>
              <a:rPr lang="en-US" sz="4500" b="1" kern="1200" noProof="0" dirty="0" smtClean="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15000" dist="13000" dir="5400000" algn="tl" rotWithShape="0">
                    <a:srgbClr val="000000">
                      <a:alpha val="40000"/>
                    </a:srgbClr>
                  </a:outerShdw>
                </a:effectLst>
              </a:rPr>
              <a:t>tag maps</a:t>
            </a:r>
            <a:endParaRPr lang="en-US" noProof="0" dirty="0"/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722376" y="3933056"/>
            <a:ext cx="7772400" cy="914400"/>
          </a:xfrm>
        </p:spPr>
        <p:txBody>
          <a:bodyPr>
            <a:normAutofit lnSpcReduction="10000"/>
          </a:bodyPr>
          <a:lstStyle/>
          <a:p>
            <a:pPr marL="379476" indent="-342900">
              <a:buFontTx/>
              <a:buChar char="-"/>
            </a:pPr>
            <a:r>
              <a:rPr lang="en-US" sz="2000" kern="1200" noProof="0" dirty="0" smtClean="0">
                <a:solidFill>
                  <a:schemeClr val="bg2">
                    <a:shade val="25000"/>
                  </a:schemeClr>
                </a:solidFill>
                <a:effectLst/>
              </a:rPr>
              <a:t>Select Location of Analysis and export Photo Data</a:t>
            </a:r>
            <a:endParaRPr lang="en-US" sz="2000" kern="1200" noProof="0" dirty="0" smtClean="0">
              <a:solidFill>
                <a:schemeClr val="bg2">
                  <a:shade val="25000"/>
                </a:schemeClr>
              </a:solidFill>
              <a:effectLst/>
            </a:endParaRPr>
          </a:p>
          <a:p>
            <a:pPr marL="379476" indent="-342900">
              <a:buFontTx/>
              <a:buChar char="-"/>
            </a:pPr>
            <a:r>
              <a:rPr lang="en-US" dirty="0" smtClean="0"/>
              <a:t>Cluster Photo Locations and Tag Data</a:t>
            </a:r>
            <a:endParaRPr lang="en-US" dirty="0" smtClean="0"/>
          </a:p>
          <a:p>
            <a:pPr marL="379476" indent="-342900">
              <a:buFontTx/>
              <a:buChar char="-"/>
            </a:pPr>
            <a:r>
              <a:rPr lang="en-US" dirty="0" smtClean="0"/>
              <a:t>Mapping </a:t>
            </a:r>
            <a:r>
              <a:rPr lang="en-US" dirty="0" smtClean="0"/>
              <a:t>and </a:t>
            </a:r>
            <a:r>
              <a:rPr lang="en-US" dirty="0" smtClean="0"/>
              <a:t>Symbolization</a:t>
            </a:r>
            <a:endParaRPr lang="en-US" dirty="0" smtClean="0"/>
          </a:p>
          <a:p>
            <a:pPr marL="379476" indent="-342900">
              <a:buFontTx/>
              <a:buChar char="-"/>
            </a:pPr>
            <a:endParaRPr lang="en-US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387" y="543409"/>
            <a:ext cx="3200400" cy="16764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585" y="850148"/>
            <a:ext cx="2390775" cy="1905000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Project results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2048224"/>
          </a:xfrm>
        </p:spPr>
        <p:txBody>
          <a:bodyPr>
            <a:normAutofit lnSpcReduction="10000"/>
          </a:bodyPr>
          <a:lstStyle/>
          <a:p>
            <a:pPr marL="379476" indent="-342900">
              <a:buFontTx/>
              <a:buChar char="-"/>
            </a:pPr>
            <a:r>
              <a:rPr lang="en-US" sz="2200" dirty="0" smtClean="0"/>
              <a:t>Open </a:t>
            </a:r>
            <a:r>
              <a:rPr lang="en-US" sz="2200" dirty="0" smtClean="0"/>
              <a:t>ArcGIS (</a:t>
            </a:r>
            <a:r>
              <a:rPr lang="en-US" sz="2400" b="1" dirty="0" err="1" smtClean="0"/>
              <a:t>BasemapLayout.mxd</a:t>
            </a:r>
            <a:r>
              <a:rPr lang="en-US" sz="2400" b="1" dirty="0" smtClean="0"/>
              <a:t>)</a:t>
            </a:r>
            <a:endParaRPr lang="en-US" sz="2400" b="1" dirty="0" smtClean="0"/>
          </a:p>
          <a:p>
            <a:pPr marL="379476" indent="-342900">
              <a:buFontTx/>
              <a:buChar char="-"/>
            </a:pPr>
            <a:r>
              <a:rPr lang="en-US" sz="2400" dirty="0" smtClean="0"/>
              <a:t>Open </a:t>
            </a:r>
            <a:r>
              <a:rPr lang="en-US" sz="2400" dirty="0" err="1" smtClean="0"/>
              <a:t>ArcToolbox</a:t>
            </a:r>
            <a:r>
              <a:rPr lang="en-US" sz="2400" dirty="0" smtClean="0"/>
              <a:t> (1)</a:t>
            </a:r>
          </a:p>
          <a:p>
            <a:pPr marL="379476" indent="-342900">
              <a:buFontTx/>
              <a:buChar char="-"/>
            </a:pPr>
            <a:r>
              <a:rPr lang="en-US" sz="2400" dirty="0" smtClean="0"/>
              <a:t>Go to Data Management Tools/ Projections/ Project (2)</a:t>
            </a:r>
          </a:p>
          <a:p>
            <a:pPr marL="379476" indent="-342900">
              <a:buFontTx/>
              <a:buChar char="-"/>
            </a:pPr>
            <a:r>
              <a:rPr lang="en-US" sz="2400" dirty="0" smtClean="0"/>
              <a:t>Project both output files to a suitable </a:t>
            </a:r>
            <a:r>
              <a:rPr lang="en-US" sz="2400" b="1" dirty="0" smtClean="0"/>
              <a:t>Projected Coordinate System</a:t>
            </a:r>
            <a:endParaRPr lang="en-US" sz="2400" b="1" dirty="0" smtClean="0"/>
          </a:p>
          <a:p>
            <a:pPr marL="379476" indent="-342900">
              <a:buFontTx/>
              <a:buChar char="-"/>
            </a:pPr>
            <a:endParaRPr lang="en-US" sz="2400" b="1" dirty="0"/>
          </a:p>
          <a:p>
            <a:pPr marL="379476" indent="-342900">
              <a:buFontTx/>
              <a:buChar char="-"/>
            </a:pPr>
            <a:endParaRPr lang="en-US" sz="2200" dirty="0" smtClean="0"/>
          </a:p>
        </p:txBody>
      </p:sp>
      <p:cxnSp>
        <p:nvCxnSpPr>
          <p:cNvPr id="11" name="Gewinkelte Verbindung 10"/>
          <p:cNvCxnSpPr/>
          <p:nvPr/>
        </p:nvCxnSpPr>
        <p:spPr>
          <a:xfrm>
            <a:off x="1403648" y="1037846"/>
            <a:ext cx="2592288" cy="816674"/>
          </a:xfrm>
          <a:prstGeom prst="bentConnector3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22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Map results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2408264"/>
          </a:xfrm>
        </p:spPr>
        <p:txBody>
          <a:bodyPr>
            <a:normAutofit fontScale="92500"/>
          </a:bodyPr>
          <a:lstStyle/>
          <a:p>
            <a:pPr marL="379476" indent="-342900">
              <a:buFontTx/>
              <a:buChar char="-"/>
            </a:pPr>
            <a:r>
              <a:rPr lang="en-US" sz="2400" dirty="0" smtClean="0"/>
              <a:t>Use </a:t>
            </a:r>
            <a:r>
              <a:rPr lang="en-US" sz="2400" dirty="0" smtClean="0"/>
              <a:t>existing symbolization for Tags-Layers:</a:t>
            </a:r>
            <a:br>
              <a:rPr lang="en-US" sz="2400" dirty="0" smtClean="0"/>
            </a:br>
            <a:r>
              <a:rPr lang="en-US" sz="2400" dirty="0" smtClean="0"/>
              <a:t>Right Click First Layer &gt; Properties &gt; Data Source</a:t>
            </a:r>
          </a:p>
          <a:p>
            <a:pPr marL="379476" indent="-342900">
              <a:buFontTx/>
              <a:buChar char="-"/>
            </a:pPr>
            <a:r>
              <a:rPr lang="en-US" sz="2400" dirty="0" smtClean="0"/>
              <a:t>Click </a:t>
            </a:r>
            <a:r>
              <a:rPr lang="en-US" sz="2400" b="1" dirty="0" smtClean="0"/>
              <a:t>Set Data Source </a:t>
            </a:r>
            <a:r>
              <a:rPr lang="en-US" sz="2400" dirty="0" smtClean="0"/>
              <a:t>and Choose </a:t>
            </a:r>
            <a:br>
              <a:rPr lang="en-US" sz="2400" dirty="0" smtClean="0"/>
            </a:br>
            <a:r>
              <a:rPr lang="en-US" sz="2400" dirty="0" smtClean="0"/>
              <a:t>projected</a:t>
            </a:r>
            <a:r>
              <a:rPr lang="en-US" sz="2400" b="1" dirty="0" smtClean="0"/>
              <a:t> Tag Cluster File </a:t>
            </a:r>
            <a:r>
              <a:rPr lang="en-US" sz="2400" dirty="0" smtClean="0"/>
              <a:t>from previous step</a:t>
            </a:r>
          </a:p>
          <a:p>
            <a:pPr marL="379476" indent="-342900">
              <a:buFontTx/>
              <a:buChar char="-"/>
            </a:pPr>
            <a:r>
              <a:rPr lang="en-US" sz="2400" dirty="0" smtClean="0"/>
              <a:t>Repeat process for next two tag </a:t>
            </a:r>
            <a:r>
              <a:rPr lang="en-US" sz="2400" dirty="0" smtClean="0"/>
              <a:t>layers </a:t>
            </a:r>
            <a:br>
              <a:rPr lang="en-US" sz="2400" dirty="0" smtClean="0"/>
            </a:br>
            <a:r>
              <a:rPr lang="en-US" sz="2400" dirty="0" smtClean="0"/>
              <a:t>(use the same </a:t>
            </a:r>
            <a:r>
              <a:rPr lang="en-US" sz="2400" dirty="0" err="1" smtClean="0"/>
              <a:t>shapefile</a:t>
            </a:r>
            <a:r>
              <a:rPr lang="en-US" sz="2400" dirty="0" smtClean="0"/>
              <a:t> for all 3 Layers) 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/>
          </a:p>
          <a:p>
            <a:pPr marL="379476" indent="-342900">
              <a:buFontTx/>
              <a:buChar char="-"/>
            </a:pPr>
            <a:endParaRPr lang="en-US" sz="2400" b="1" dirty="0"/>
          </a:p>
          <a:p>
            <a:pPr marL="379476" indent="-342900">
              <a:buFontTx/>
              <a:buChar char="-"/>
            </a:pPr>
            <a:endParaRPr lang="en-US" sz="22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4" y="921174"/>
            <a:ext cx="1457325" cy="137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599" t="12200" r="8127" b="20924"/>
          <a:stretch/>
        </p:blipFill>
        <p:spPr>
          <a:xfrm>
            <a:off x="3528012" y="257483"/>
            <a:ext cx="4576535" cy="2698982"/>
          </a:xfrm>
          <a:prstGeom prst="rect">
            <a:avLst/>
          </a:prstGeom>
        </p:spPr>
      </p:pic>
      <p:cxnSp>
        <p:nvCxnSpPr>
          <p:cNvPr id="11" name="Gewinkelte Verbindung 10"/>
          <p:cNvCxnSpPr/>
          <p:nvPr/>
        </p:nvCxnSpPr>
        <p:spPr>
          <a:xfrm>
            <a:off x="2411760" y="2060848"/>
            <a:ext cx="4464496" cy="640477"/>
          </a:xfrm>
          <a:prstGeom prst="bentConnector3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16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16" y="784889"/>
            <a:ext cx="7448550" cy="1990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76" y="1992833"/>
            <a:ext cx="3810000" cy="1000125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722376" y="2884236"/>
            <a:ext cx="7772400" cy="799940"/>
          </a:xfrm>
        </p:spPr>
        <p:txBody>
          <a:bodyPr>
            <a:normAutofit/>
          </a:bodyPr>
          <a:lstStyle/>
          <a:p>
            <a:r>
              <a:rPr lang="en-US" dirty="0" smtClean="0"/>
              <a:t>Adjust Definition Query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2480272"/>
          </a:xfrm>
        </p:spPr>
        <p:txBody>
          <a:bodyPr>
            <a:normAutofit fontScale="70000" lnSpcReduction="20000"/>
          </a:bodyPr>
          <a:lstStyle/>
          <a:p>
            <a:pPr marL="379476" indent="-342900">
              <a:buFontTx/>
              <a:buChar char="-"/>
            </a:pPr>
            <a:r>
              <a:rPr lang="en-US" sz="2200" dirty="0" smtClean="0"/>
              <a:t>Tags are placed on the map in the following sequence:</a:t>
            </a:r>
            <a:br>
              <a:rPr lang="en-US" sz="2200" dirty="0" smtClean="0"/>
            </a:br>
            <a:r>
              <a:rPr lang="en-US" sz="2200" dirty="0" smtClean="0"/>
              <a:t>First, most used tags (largest font size) are placed in background </a:t>
            </a:r>
            <a:br>
              <a:rPr lang="en-US" sz="2200" dirty="0" smtClean="0"/>
            </a:br>
            <a:r>
              <a:rPr lang="en-US" sz="2200" i="1" dirty="0" smtClean="0"/>
              <a:t>Layer </a:t>
            </a:r>
            <a:r>
              <a:rPr lang="en-US" sz="2200" i="1" dirty="0" smtClean="0"/>
              <a:t>Top10</a:t>
            </a:r>
            <a:r>
              <a:rPr lang="en-US" sz="2200" dirty="0" smtClean="0"/>
              <a:t>: </a:t>
            </a:r>
            <a:r>
              <a:rPr lang="en-US" sz="2100" b="1" dirty="0"/>
              <a:t>Weights </a:t>
            </a:r>
            <a:r>
              <a:rPr lang="en-US" sz="2100" b="1" dirty="0" smtClean="0"/>
              <a:t>&gt;= x</a:t>
            </a:r>
            <a:r>
              <a:rPr lang="en-US" sz="2100" b="1" dirty="0"/>
              <a:t/>
            </a:r>
            <a:br>
              <a:rPr lang="en-US" sz="2100" b="1" dirty="0"/>
            </a:br>
            <a:r>
              <a:rPr lang="en-US" sz="2200" dirty="0" smtClean="0"/>
              <a:t>Second, each cluster with the most occurrences for each tag is placed: </a:t>
            </a:r>
            <a:r>
              <a:rPr lang="en-US" sz="2200" dirty="0"/>
              <a:t/>
            </a:r>
            <a:br>
              <a:rPr lang="en-US" sz="2200" dirty="0"/>
            </a:br>
            <a:r>
              <a:rPr lang="en-US" sz="2200" i="1" dirty="0"/>
              <a:t>Layer </a:t>
            </a:r>
            <a:r>
              <a:rPr lang="en-US" sz="2200" i="1" dirty="0" err="1" smtClean="0"/>
              <a:t>HImP</a:t>
            </a:r>
            <a:r>
              <a:rPr lang="en-US" sz="2200" dirty="0" smtClean="0"/>
              <a:t>: </a:t>
            </a:r>
            <a:r>
              <a:rPr lang="en-US" sz="2100" b="1" dirty="0"/>
              <a:t>Weights &lt; x AND [</a:t>
            </a:r>
            <a:r>
              <a:rPr lang="en-US" sz="2100" b="1" dirty="0" err="1"/>
              <a:t>HImP</a:t>
            </a:r>
            <a:r>
              <a:rPr lang="en-US" sz="2100" b="1" dirty="0"/>
              <a:t>] = 1</a:t>
            </a:r>
            <a:br>
              <a:rPr lang="en-US" sz="2100" b="1" dirty="0"/>
            </a:br>
            <a:r>
              <a:rPr lang="en-US" sz="2200" dirty="0" smtClean="0"/>
              <a:t>Finally, all other tags are placed: </a:t>
            </a:r>
            <a:br>
              <a:rPr lang="en-US" sz="2200" dirty="0" smtClean="0"/>
            </a:br>
            <a:r>
              <a:rPr lang="en-US" sz="2200" i="1" dirty="0"/>
              <a:t>Layer </a:t>
            </a:r>
            <a:r>
              <a:rPr lang="en-US" sz="2200" i="1" dirty="0" smtClean="0"/>
              <a:t>Other</a:t>
            </a:r>
            <a:r>
              <a:rPr lang="en-US" sz="2200" dirty="0" smtClean="0"/>
              <a:t>:</a:t>
            </a:r>
            <a:r>
              <a:rPr lang="en-US" sz="2100" b="1" dirty="0" smtClean="0"/>
              <a:t>[</a:t>
            </a:r>
            <a:r>
              <a:rPr lang="en-US" sz="2100" b="1" dirty="0" err="1"/>
              <a:t>HImP</a:t>
            </a:r>
            <a:r>
              <a:rPr lang="en-US" sz="2100" b="1" dirty="0"/>
              <a:t>] = </a:t>
            </a:r>
            <a:r>
              <a:rPr lang="en-US" sz="2100" b="1" dirty="0" smtClean="0"/>
              <a:t>0</a:t>
            </a:r>
            <a:br>
              <a:rPr lang="en-US" sz="2100" b="1" dirty="0" smtClean="0"/>
            </a:br>
            <a:endParaRPr lang="en-US" sz="2100" b="1" dirty="0"/>
          </a:p>
          <a:p>
            <a:pPr marL="379476" indent="-342900">
              <a:buFontTx/>
              <a:buChar char="-"/>
            </a:pPr>
            <a:r>
              <a:rPr lang="en-US" sz="2400" dirty="0" smtClean="0"/>
              <a:t>Edit </a:t>
            </a:r>
            <a:r>
              <a:rPr lang="en-US" sz="2400" b="1" dirty="0" smtClean="0"/>
              <a:t>Definition Query </a:t>
            </a:r>
            <a:r>
              <a:rPr lang="en-US" sz="2400" dirty="0" smtClean="0"/>
              <a:t>(Layer Preferences) to select the </a:t>
            </a:r>
            <a:r>
              <a:rPr lang="en-US" sz="2400" dirty="0" smtClean="0"/>
              <a:t>range </a:t>
            </a:r>
            <a:r>
              <a:rPr lang="en-US" sz="2400" dirty="0" smtClean="0"/>
              <a:t>of tags </a:t>
            </a:r>
            <a:r>
              <a:rPr lang="en-US" sz="2400" dirty="0" smtClean="0"/>
              <a:t>for each layer. Example</a:t>
            </a:r>
            <a:r>
              <a:rPr lang="en-US" sz="2400" dirty="0" smtClean="0"/>
              <a:t>: </a:t>
            </a:r>
            <a:br>
              <a:rPr lang="en-US" sz="2400" dirty="0" smtClean="0"/>
            </a:br>
            <a:r>
              <a:rPr lang="en-US" sz="2400" dirty="0" smtClean="0"/>
              <a:t>Definition Query </a:t>
            </a:r>
            <a:r>
              <a:rPr lang="en-US" sz="2400" b="1" dirty="0" smtClean="0"/>
              <a:t>"Weights</a:t>
            </a:r>
            <a:r>
              <a:rPr lang="en-US" sz="2400" b="1" dirty="0"/>
              <a:t>" &gt;= </a:t>
            </a:r>
            <a:r>
              <a:rPr lang="en-US" sz="2400" b="1" dirty="0" smtClean="0"/>
              <a:t>20 </a:t>
            </a:r>
            <a:r>
              <a:rPr lang="en-US" sz="2400" dirty="0" smtClean="0"/>
              <a:t>for layer </a:t>
            </a:r>
            <a:r>
              <a:rPr lang="en-US" sz="2400" b="1" dirty="0" smtClean="0"/>
              <a:t>Top10</a:t>
            </a:r>
            <a:r>
              <a:rPr lang="en-US" sz="2400" dirty="0" smtClean="0"/>
              <a:t>, </a:t>
            </a:r>
            <a:r>
              <a:rPr lang="en-US" sz="2400" dirty="0" smtClean="0"/>
              <a:t>all labels with weights over 20 are placed in background.</a:t>
            </a:r>
            <a:r>
              <a:rPr lang="en-US" sz="2400" b="1" dirty="0" smtClean="0"/>
              <a:t> </a:t>
            </a:r>
            <a:endParaRPr lang="en-US" sz="2200" dirty="0" smtClean="0"/>
          </a:p>
        </p:txBody>
      </p:sp>
      <p:sp>
        <p:nvSpPr>
          <p:cNvPr id="9" name="Rechteck 8"/>
          <p:cNvSpPr/>
          <p:nvPr/>
        </p:nvSpPr>
        <p:spPr>
          <a:xfrm>
            <a:off x="5421062" y="964264"/>
            <a:ext cx="648072" cy="17405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/>
          <p:cNvSpPr/>
          <p:nvPr/>
        </p:nvSpPr>
        <p:spPr>
          <a:xfrm>
            <a:off x="6112655" y="946814"/>
            <a:ext cx="648072" cy="6286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Gewinkelte Verbindung 12"/>
          <p:cNvCxnSpPr/>
          <p:nvPr/>
        </p:nvCxnSpPr>
        <p:spPr>
          <a:xfrm rot="10800000" flipV="1">
            <a:off x="2915816" y="1636299"/>
            <a:ext cx="2505246" cy="1166190"/>
          </a:xfrm>
          <a:prstGeom prst="bentConnector3">
            <a:avLst>
              <a:gd name="adj1" fmla="val 50000"/>
            </a:avLst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/>
          <p:cNvSpPr/>
          <p:nvPr/>
        </p:nvSpPr>
        <p:spPr>
          <a:xfrm>
            <a:off x="971600" y="2492896"/>
            <a:ext cx="1944216" cy="4753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77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60" y="-1990181"/>
            <a:ext cx="4410075" cy="5457825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Adjust </a:t>
            </a:r>
            <a:br>
              <a:rPr lang="en-US" dirty="0" smtClean="0"/>
            </a:br>
            <a:r>
              <a:rPr lang="en-US" dirty="0" smtClean="0"/>
              <a:t>Font Size Modifier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2768304"/>
          </a:xfrm>
        </p:spPr>
        <p:txBody>
          <a:bodyPr>
            <a:normAutofit fontScale="77500" lnSpcReduction="20000"/>
          </a:bodyPr>
          <a:lstStyle/>
          <a:p>
            <a:pPr marL="379476" indent="-342900">
              <a:buFontTx/>
              <a:buChar char="-"/>
            </a:pPr>
            <a:r>
              <a:rPr lang="en-US" sz="2200" dirty="0" smtClean="0"/>
              <a:t>The Font Size Modifier is used to adjust </a:t>
            </a:r>
            <a:r>
              <a:rPr lang="en-US" sz="2200" dirty="0" smtClean="0"/>
              <a:t>fonts </a:t>
            </a:r>
            <a:r>
              <a:rPr lang="en-US" sz="2200" dirty="0" smtClean="0"/>
              <a:t>to your final map display (Paper Size)</a:t>
            </a:r>
          </a:p>
          <a:p>
            <a:pPr marL="379476" indent="-342900">
              <a:buFontTx/>
              <a:buChar char="-"/>
            </a:pPr>
            <a:r>
              <a:rPr lang="en-US" sz="2200" b="1" dirty="0" smtClean="0"/>
              <a:t>For each tag layer</a:t>
            </a:r>
            <a:r>
              <a:rPr lang="en-US" sz="2200" dirty="0" smtClean="0"/>
              <a:t>, go to …</a:t>
            </a:r>
            <a:br>
              <a:rPr lang="en-US" sz="2200" dirty="0" smtClean="0"/>
            </a:br>
            <a:r>
              <a:rPr lang="en-US" sz="2200" dirty="0" smtClean="0"/>
              <a:t>Layer Properties</a:t>
            </a:r>
            <a:r>
              <a:rPr lang="en-US" sz="2400" dirty="0"/>
              <a:t> </a:t>
            </a:r>
            <a:r>
              <a:rPr lang="en-US" sz="2400" dirty="0" smtClean="0"/>
              <a:t>&gt; Labels &gt; Expression</a:t>
            </a:r>
          </a:p>
          <a:p>
            <a:pPr marL="379476" indent="-342900">
              <a:buFontTx/>
              <a:buChar char="-"/>
            </a:pPr>
            <a:r>
              <a:rPr lang="en-US" sz="2400" dirty="0" smtClean="0"/>
              <a:t>Adjust Modifier: </a:t>
            </a:r>
            <a:r>
              <a:rPr lang="en-US" sz="2400" dirty="0"/>
              <a:t>7+sqr([Weights])*</a:t>
            </a:r>
            <a:r>
              <a:rPr lang="en-US" sz="2400" dirty="0" smtClean="0"/>
              <a:t>5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b="1" dirty="0" smtClean="0">
                <a:solidFill>
                  <a:srgbClr val="FF0000"/>
                </a:solidFill>
              </a:rPr>
              <a:t>7</a:t>
            </a:r>
            <a:r>
              <a:rPr lang="en-US" sz="2400" dirty="0" smtClean="0"/>
              <a:t> = Set minimum Font Size</a:t>
            </a:r>
          </a:p>
          <a:p>
            <a:pPr marL="379476" indent="-342900">
              <a:buFontTx/>
              <a:buChar char="-"/>
            </a:pPr>
            <a:r>
              <a:rPr lang="en-US" sz="2400" b="1" dirty="0" err="1" smtClean="0">
                <a:solidFill>
                  <a:srgbClr val="FF0000"/>
                </a:solidFill>
              </a:rPr>
              <a:t>Sqr</a:t>
            </a:r>
            <a:r>
              <a:rPr lang="en-US" sz="2400" dirty="0" smtClean="0"/>
              <a:t> = optional flattening of </a:t>
            </a:r>
            <a:r>
              <a:rPr lang="en-US" sz="2400" u="sng" dirty="0" smtClean="0"/>
              <a:t>font size display curve</a:t>
            </a:r>
            <a:br>
              <a:rPr lang="en-US" sz="2400" u="sng" dirty="0" smtClean="0"/>
            </a:br>
            <a:r>
              <a:rPr lang="en-US" sz="2400" b="1" dirty="0" smtClean="0">
                <a:solidFill>
                  <a:srgbClr val="FF0000"/>
                </a:solidFill>
              </a:rPr>
              <a:t>* 5 </a:t>
            </a:r>
            <a:r>
              <a:rPr lang="en-US" sz="2400" dirty="0" smtClean="0"/>
              <a:t>= Set largest Font </a:t>
            </a:r>
            <a:r>
              <a:rPr lang="en-US" sz="2400" dirty="0" smtClean="0"/>
              <a:t>Size</a:t>
            </a:r>
          </a:p>
          <a:p>
            <a:pPr marL="379476" indent="-342900">
              <a:buFontTx/>
              <a:buChar char="-"/>
            </a:pPr>
            <a:endParaRPr lang="en-US" sz="2400" dirty="0" smtClean="0"/>
          </a:p>
          <a:p>
            <a:pPr marL="379476" indent="-342900">
              <a:buFontTx/>
              <a:buChar char="-"/>
            </a:pPr>
            <a:r>
              <a:rPr lang="en-US" sz="2400" dirty="0" smtClean="0"/>
              <a:t>Optional: Use [WeightsV2] or [WeightsV3] for different Weighting Formula (see next slide)</a:t>
            </a:r>
            <a:endParaRPr lang="en-US" sz="2400" dirty="0" smtClean="0"/>
          </a:p>
          <a:p>
            <a:pPr marL="379476" indent="-342900">
              <a:buFontTx/>
              <a:buChar char="-"/>
            </a:pPr>
            <a:endParaRPr lang="en-US" sz="2400" b="1" dirty="0"/>
          </a:p>
          <a:p>
            <a:pPr marL="379476" indent="-342900">
              <a:buFontTx/>
              <a:buChar char="-"/>
            </a:pPr>
            <a:endParaRPr lang="en-US" sz="2200" dirty="0" smtClean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10" y="738732"/>
            <a:ext cx="2907116" cy="2290981"/>
          </a:xfrm>
          <a:prstGeom prst="rect">
            <a:avLst/>
          </a:prstGeom>
        </p:spPr>
      </p:pic>
      <p:cxnSp>
        <p:nvCxnSpPr>
          <p:cNvPr id="11" name="Gewinkelte Verbindung 10"/>
          <p:cNvCxnSpPr/>
          <p:nvPr/>
        </p:nvCxnSpPr>
        <p:spPr>
          <a:xfrm flipV="1">
            <a:off x="3059832" y="1196752"/>
            <a:ext cx="1548744" cy="432048"/>
          </a:xfrm>
          <a:prstGeom prst="bentConnector3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96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t="55255" b="12094"/>
          <a:stretch/>
        </p:blipFill>
        <p:spPr>
          <a:xfrm>
            <a:off x="2575625" y="2246840"/>
            <a:ext cx="5905500" cy="936105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Verify Map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type="subTitle" idx="1"/>
          </p:nvPr>
        </p:nvSpPr>
        <p:spPr>
          <a:xfrm>
            <a:off x="467544" y="3685032"/>
            <a:ext cx="8027232" cy="2768304"/>
          </a:xfrm>
        </p:spPr>
        <p:txBody>
          <a:bodyPr>
            <a:normAutofit fontScale="70000" lnSpcReduction="20000"/>
          </a:bodyPr>
          <a:lstStyle/>
          <a:p>
            <a:pPr marL="379476" indent="-342900">
              <a:buFontTx/>
              <a:buChar char="-"/>
            </a:pPr>
            <a:r>
              <a:rPr lang="en-US" sz="2200" dirty="0" smtClean="0"/>
              <a:t>final map display depends on several criteria:</a:t>
            </a:r>
          </a:p>
          <a:p>
            <a:pPr marL="379476" indent="-342900">
              <a:buFontTx/>
              <a:buChar char="-"/>
            </a:pPr>
            <a:r>
              <a:rPr lang="en-US" sz="2200" dirty="0" smtClean="0"/>
              <a:t>Use different </a:t>
            </a:r>
            <a:r>
              <a:rPr lang="en-US" sz="2200" b="1" dirty="0" smtClean="0"/>
              <a:t>Cluster Cut </a:t>
            </a:r>
            <a:r>
              <a:rPr lang="en-US" sz="2200" b="1" dirty="0" smtClean="0"/>
              <a:t>Distance</a:t>
            </a:r>
            <a:r>
              <a:rPr lang="en-US" sz="2200" dirty="0" smtClean="0"/>
              <a:t> </a:t>
            </a:r>
            <a:r>
              <a:rPr lang="en-US" sz="2200" dirty="0" smtClean="0"/>
              <a:t>if </a:t>
            </a:r>
            <a:r>
              <a:rPr lang="en-US" sz="2200" dirty="0" smtClean="0"/>
              <a:t>information resolution is too fuzzy, or too many duplicate clusters exist </a:t>
            </a:r>
            <a:r>
              <a:rPr lang="en-US" sz="2200" dirty="0" smtClean="0"/>
              <a:t>(Cut Distance too </a:t>
            </a:r>
            <a:r>
              <a:rPr lang="en-US" sz="2200" dirty="0" smtClean="0"/>
              <a:t>small)</a:t>
            </a:r>
          </a:p>
          <a:p>
            <a:pPr marL="379476" indent="-342900">
              <a:buFontTx/>
              <a:buChar char="-"/>
            </a:pPr>
            <a:r>
              <a:rPr lang="en-US" sz="2200" dirty="0" smtClean="0"/>
              <a:t>Use different </a:t>
            </a:r>
            <a:r>
              <a:rPr lang="en-US" sz="2200" b="1" dirty="0" smtClean="0"/>
              <a:t>weighting formula, examples</a:t>
            </a:r>
            <a:r>
              <a:rPr lang="en-US" sz="2200" dirty="0" smtClean="0"/>
              <a:t>:</a:t>
            </a:r>
            <a:br>
              <a:rPr lang="en-US" sz="2200" dirty="0" smtClean="0"/>
            </a:b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1400" dirty="0">
                <a:solidFill>
                  <a:srgbClr val="FF0000"/>
                </a:solidFill>
              </a:rPr>
              <a:t> 1+ [</a:t>
            </a:r>
            <a:r>
              <a:rPr lang="en-US" sz="1400" dirty="0" err="1">
                <a:solidFill>
                  <a:srgbClr val="FF0000"/>
                </a:solidFill>
              </a:rPr>
              <a:t>Join_Count</a:t>
            </a:r>
            <a:r>
              <a:rPr lang="en-US" sz="1400" dirty="0">
                <a:solidFill>
                  <a:srgbClr val="FF0000"/>
                </a:solidFill>
              </a:rPr>
              <a:t>] *(</a:t>
            </a:r>
            <a:r>
              <a:rPr lang="en-US" sz="1400" dirty="0" err="1">
                <a:solidFill>
                  <a:srgbClr val="FF0000"/>
                </a:solidFill>
              </a:rPr>
              <a:t>sqr</a:t>
            </a:r>
            <a:r>
              <a:rPr lang="en-US" sz="1400" dirty="0">
                <a:solidFill>
                  <a:srgbClr val="FF0000"/>
                </a:solidFill>
              </a:rPr>
              <a:t>(1/( [</a:t>
            </a:r>
            <a:r>
              <a:rPr lang="en-US" sz="1400" dirty="0" err="1">
                <a:solidFill>
                  <a:srgbClr val="FF0000"/>
                </a:solidFill>
              </a:rPr>
              <a:t>Join_Count</a:t>
            </a:r>
            <a:r>
              <a:rPr lang="en-US" sz="1400" dirty="0">
                <a:solidFill>
                  <a:srgbClr val="FF0000"/>
                </a:solidFill>
              </a:rPr>
              <a:t>] / [</a:t>
            </a:r>
            <a:r>
              <a:rPr lang="en-US" sz="1400" dirty="0" err="1">
                <a:solidFill>
                  <a:srgbClr val="FF0000"/>
                </a:solidFill>
              </a:rPr>
              <a:t>COUNT_User</a:t>
            </a:r>
            <a:r>
              <a:rPr lang="en-US" sz="1400" dirty="0">
                <a:solidFill>
                  <a:srgbClr val="FF0000"/>
                </a:solidFill>
              </a:rPr>
              <a:t>] </a:t>
            </a:r>
            <a:r>
              <a:rPr lang="en-US" sz="1400" dirty="0" smtClean="0">
                <a:solidFill>
                  <a:srgbClr val="FF0000"/>
                </a:solidFill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</a:rPr>
              <a:t>^3</a:t>
            </a:r>
            <a:r>
              <a:rPr lang="en-US" sz="1400" dirty="0" smtClean="0">
                <a:solidFill>
                  <a:srgbClr val="FF0000"/>
                </a:solidFill>
              </a:rPr>
              <a:t>)) </a:t>
            </a:r>
            <a:r>
              <a:rPr lang="en-US" sz="1400" dirty="0">
                <a:sym typeface="Wingdings" panose="05000000000000000000" pitchFamily="2" charset="2"/>
              </a:rPr>
              <a:t></a:t>
            </a:r>
            <a:r>
              <a:rPr lang="en-US" sz="1400" dirty="0"/>
              <a:t> </a:t>
            </a:r>
            <a:r>
              <a:rPr lang="en-US" sz="1400" dirty="0" smtClean="0"/>
              <a:t>Standard weighting formula</a:t>
            </a:r>
            <a:br>
              <a:rPr lang="en-US" sz="1400" dirty="0" smtClean="0"/>
            </a:b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>
                <a:solidFill>
                  <a:srgbClr val="FF0000"/>
                </a:solidFill>
              </a:rPr>
              <a:t>1+ [</a:t>
            </a:r>
            <a:r>
              <a:rPr lang="en-US" sz="1400" dirty="0" err="1" smtClean="0">
                <a:solidFill>
                  <a:srgbClr val="FF0000"/>
                </a:solidFill>
              </a:rPr>
              <a:t>Join_Count</a:t>
            </a:r>
            <a:r>
              <a:rPr lang="en-US" sz="1400" dirty="0">
                <a:solidFill>
                  <a:srgbClr val="FF0000"/>
                </a:solidFill>
              </a:rPr>
              <a:t>] *(</a:t>
            </a:r>
            <a:r>
              <a:rPr lang="en-US" sz="1400" dirty="0" err="1">
                <a:solidFill>
                  <a:srgbClr val="FF0000"/>
                </a:solidFill>
              </a:rPr>
              <a:t>sqr</a:t>
            </a:r>
            <a:r>
              <a:rPr lang="en-US" sz="1400" dirty="0">
                <a:solidFill>
                  <a:srgbClr val="FF0000"/>
                </a:solidFill>
              </a:rPr>
              <a:t>(1/( [</a:t>
            </a:r>
            <a:r>
              <a:rPr lang="en-US" sz="1400" dirty="0" err="1">
                <a:solidFill>
                  <a:srgbClr val="FF0000"/>
                </a:solidFill>
              </a:rPr>
              <a:t>Join_Count</a:t>
            </a:r>
            <a:r>
              <a:rPr lang="en-US" sz="1400" dirty="0">
                <a:solidFill>
                  <a:srgbClr val="FF0000"/>
                </a:solidFill>
              </a:rPr>
              <a:t>] / [</a:t>
            </a:r>
            <a:r>
              <a:rPr lang="en-US" sz="1400" dirty="0" err="1">
                <a:solidFill>
                  <a:srgbClr val="FF0000"/>
                </a:solidFill>
              </a:rPr>
              <a:t>COUNT_User</a:t>
            </a:r>
            <a:r>
              <a:rPr lang="en-US" sz="1400" dirty="0">
                <a:solidFill>
                  <a:srgbClr val="FF0000"/>
                </a:solidFill>
              </a:rPr>
              <a:t>] )</a:t>
            </a:r>
            <a:r>
              <a:rPr lang="en-US" sz="1400" b="1" dirty="0">
                <a:solidFill>
                  <a:srgbClr val="FF0000"/>
                </a:solidFill>
              </a:rPr>
              <a:t>^2</a:t>
            </a:r>
            <a:r>
              <a:rPr lang="en-US" sz="1400" dirty="0">
                <a:solidFill>
                  <a:srgbClr val="FF0000"/>
                </a:solidFill>
              </a:rPr>
              <a:t>)) </a:t>
            </a:r>
            <a:r>
              <a:rPr lang="en-US" sz="1400" dirty="0">
                <a:sym typeface="Wingdings" panose="05000000000000000000" pitchFamily="2" charset="2"/>
              </a:rPr>
              <a:t></a:t>
            </a:r>
            <a:r>
              <a:rPr lang="en-US" sz="1400" dirty="0"/>
              <a:t> less importance </a:t>
            </a:r>
            <a:r>
              <a:rPr lang="en-US" sz="1400" dirty="0" smtClean="0"/>
              <a:t>on </a:t>
            </a:r>
            <a:r>
              <a:rPr lang="en-US" sz="1400" dirty="0" err="1" smtClean="0"/>
              <a:t>User_Count</a:t>
            </a:r>
            <a:r>
              <a:rPr lang="en-US" sz="1400" dirty="0" smtClean="0"/>
              <a:t> in correlation to photo count [</a:t>
            </a:r>
            <a:r>
              <a:rPr lang="en-US" sz="1400" dirty="0" err="1" smtClean="0"/>
              <a:t>Join_Count</a:t>
            </a:r>
            <a:r>
              <a:rPr lang="en-US" sz="1400" dirty="0" smtClean="0"/>
              <a:t>]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sqr</a:t>
            </a:r>
            <a:r>
              <a:rPr lang="en-US" sz="1400" dirty="0">
                <a:solidFill>
                  <a:srgbClr val="FF0000"/>
                </a:solidFill>
              </a:rPr>
              <a:t>(([</a:t>
            </a:r>
            <a:r>
              <a:rPr lang="en-US" sz="1400" dirty="0" err="1">
                <a:solidFill>
                  <a:srgbClr val="FF0000"/>
                </a:solidFill>
              </a:rPr>
              <a:t>Join_Count</a:t>
            </a:r>
            <a:r>
              <a:rPr lang="en-US" sz="1400" dirty="0">
                <a:solidFill>
                  <a:srgbClr val="FF0000"/>
                </a:solidFill>
              </a:rPr>
              <a:t>]+(2*</a:t>
            </a:r>
            <a:r>
              <a:rPr lang="en-US" sz="1400" dirty="0" err="1">
                <a:solidFill>
                  <a:srgbClr val="FF0000"/>
                </a:solidFill>
              </a:rPr>
              <a:t>sqr</a:t>
            </a:r>
            <a:r>
              <a:rPr lang="en-US" sz="1400" dirty="0">
                <a:solidFill>
                  <a:srgbClr val="FF0000"/>
                </a:solidFill>
              </a:rPr>
              <a:t>([</a:t>
            </a:r>
            <a:r>
              <a:rPr lang="en-US" sz="1400" dirty="0" err="1">
                <a:solidFill>
                  <a:srgbClr val="FF0000"/>
                </a:solidFill>
              </a:rPr>
              <a:t>Join_Count</a:t>
            </a:r>
            <a:r>
              <a:rPr lang="en-US" sz="1400" dirty="0" smtClean="0">
                <a:solidFill>
                  <a:srgbClr val="FF0000"/>
                </a:solidFill>
              </a:rPr>
              <a:t>])))*2) </a:t>
            </a:r>
            <a:r>
              <a:rPr lang="en-US" sz="1400" dirty="0" smtClean="0">
                <a:sym typeface="Wingdings" panose="05000000000000000000" pitchFamily="2" charset="2"/>
              </a:rPr>
              <a:t></a:t>
            </a:r>
            <a:r>
              <a:rPr lang="en-US" sz="1400" dirty="0" smtClean="0"/>
              <a:t> Ignores </a:t>
            </a:r>
            <a:r>
              <a:rPr lang="en-US" sz="1400" dirty="0" err="1" smtClean="0"/>
              <a:t>User_Count</a:t>
            </a:r>
            <a:r>
              <a:rPr lang="en-US" sz="1400" dirty="0" smtClean="0"/>
              <a:t>, this will emphasize </a:t>
            </a:r>
            <a:br>
              <a:rPr lang="en-US" sz="1400" dirty="0" smtClean="0"/>
            </a:br>
            <a:r>
              <a:rPr lang="en-US" sz="1400" dirty="0" smtClean="0"/>
              <a:t>individual and very active users</a:t>
            </a:r>
            <a:r>
              <a:rPr lang="en-US" sz="1300" dirty="0" smtClean="0"/>
              <a:t/>
            </a:r>
            <a:br>
              <a:rPr lang="en-US" sz="1300" dirty="0" smtClean="0"/>
            </a:br>
            <a:endParaRPr lang="en-US" sz="1300" dirty="0" smtClean="0"/>
          </a:p>
          <a:p>
            <a:pPr marL="379476" indent="-342900">
              <a:buFontTx/>
              <a:buChar char="-"/>
            </a:pPr>
            <a:r>
              <a:rPr lang="en-US" sz="2200" dirty="0" smtClean="0"/>
              <a:t>Use Right-Click </a:t>
            </a:r>
            <a:r>
              <a:rPr lang="en-US" sz="1600" dirty="0"/>
              <a:t>&gt; </a:t>
            </a:r>
            <a:r>
              <a:rPr lang="en-US" sz="2200" dirty="0" smtClean="0"/>
              <a:t>Labeling </a:t>
            </a:r>
            <a:r>
              <a:rPr lang="en-US" sz="1600" dirty="0"/>
              <a:t>&gt;</a:t>
            </a:r>
            <a:r>
              <a:rPr lang="en-US" sz="2200" dirty="0" smtClean="0"/>
              <a:t> “</a:t>
            </a:r>
            <a:r>
              <a:rPr lang="en-US" sz="2200" b="1" dirty="0" smtClean="0"/>
              <a:t>View Unplaced Labels</a:t>
            </a:r>
            <a:r>
              <a:rPr lang="en-US" sz="2200" dirty="0" smtClean="0"/>
              <a:t>” to verify tag placement, .. </a:t>
            </a:r>
            <a:br>
              <a:rPr lang="en-US" sz="2200" dirty="0" smtClean="0"/>
            </a:br>
            <a:r>
              <a:rPr lang="en-US" sz="2200" dirty="0" smtClean="0"/>
              <a:t>..red labels are labels </a:t>
            </a:r>
            <a:r>
              <a:rPr lang="en-US" sz="2200" u="sng" dirty="0" smtClean="0"/>
              <a:t>not placed on the map </a:t>
            </a:r>
            <a:r>
              <a:rPr lang="en-US" sz="2200" dirty="0" smtClean="0"/>
              <a:t>due to label density issues</a:t>
            </a:r>
          </a:p>
          <a:p>
            <a:pPr marL="379476" indent="-342900">
              <a:buFontTx/>
              <a:buChar char="-"/>
            </a:pPr>
            <a:r>
              <a:rPr lang="en-US" sz="2200" dirty="0" smtClean="0"/>
              <a:t>Adjust </a:t>
            </a:r>
            <a:r>
              <a:rPr lang="en-US" sz="2200" dirty="0"/>
              <a:t>Font Size </a:t>
            </a:r>
            <a:r>
              <a:rPr lang="en-US" sz="2200" dirty="0" smtClean="0"/>
              <a:t>Modifier if Fonts are too large or small, </a:t>
            </a:r>
            <a:br>
              <a:rPr lang="en-US" sz="2200" dirty="0" smtClean="0"/>
            </a:br>
            <a:r>
              <a:rPr lang="en-US" sz="2200" dirty="0" smtClean="0"/>
              <a:t>or placed too far off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r="7502"/>
          <a:stretch/>
        </p:blipFill>
        <p:spPr>
          <a:xfrm>
            <a:off x="486814" y="526951"/>
            <a:ext cx="3744416" cy="1581150"/>
          </a:xfrm>
          <a:prstGeom prst="rect">
            <a:avLst/>
          </a:prstGeom>
        </p:spPr>
      </p:pic>
      <p:cxnSp>
        <p:nvCxnSpPr>
          <p:cNvPr id="11" name="Gewinkelte Verbindung 10"/>
          <p:cNvCxnSpPr/>
          <p:nvPr/>
        </p:nvCxnSpPr>
        <p:spPr>
          <a:xfrm>
            <a:off x="3223697" y="1825169"/>
            <a:ext cx="1262944" cy="985823"/>
          </a:xfrm>
          <a:prstGeom prst="bentConnector3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4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blipFill dpi="0" rotWithShape="1">
            <a:blip r:embed="rId2"/>
            <a:srcRect/>
            <a:tile tx="0" ty="-12065000" sx="60000" sy="60000" flip="none" algn="tl"/>
          </a:blip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 background </a:t>
            </a:r>
            <a:br>
              <a:rPr lang="en-US" dirty="0" smtClean="0"/>
            </a:br>
            <a:r>
              <a:rPr lang="en-US" dirty="0" smtClean="0"/>
              <a:t>as reference</a:t>
            </a:r>
            <a:endParaRPr lang="en-US" dirty="0"/>
          </a:p>
        </p:txBody>
      </p:sp>
      <p:sp>
        <p:nvSpPr>
          <p:cNvPr id="13" name="Titel 3"/>
          <p:cNvSpPr txBox="1">
            <a:spLocks/>
          </p:cNvSpPr>
          <p:nvPr/>
        </p:nvSpPr>
        <p:spPr>
          <a:xfrm>
            <a:off x="722376" y="4049936"/>
            <a:ext cx="7772400" cy="1828800"/>
          </a:xfrm>
          <a:prstGeom prst="rect">
            <a:avLst/>
          </a:prstGeom>
        </p:spPr>
        <p:txBody>
          <a:bodyPr vert="horz" lIns="45720" rIns="45720" bIns="45720" anchor="b">
            <a:normAutofit/>
          </a:bodyPr>
          <a:lstStyle>
            <a:lvl1pPr algn="r" rtl="0" eaLnBrk="1" latinLnBrk="0" hangingPunct="1">
              <a:spcBef>
                <a:spcPct val="0"/>
              </a:spcBef>
              <a:buNone/>
              <a:defRPr sz="4500" b="1" kern="120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15000" dist="13000" dir="54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chemeClr val="bg1">
                    <a:lumMod val="50000"/>
                  </a:schemeClr>
                </a:solidFill>
              </a:rPr>
              <a:t>&gt; </a:t>
            </a:r>
            <a:r>
              <a:rPr lang="en-US" sz="3000" dirty="0" err="1" smtClean="0">
                <a:solidFill>
                  <a:schemeClr val="bg1">
                    <a:lumMod val="50000"/>
                  </a:schemeClr>
                </a:solidFill>
              </a:rPr>
              <a:t>Goto</a:t>
            </a:r>
            <a:r>
              <a:rPr lang="en-US" sz="3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000" dirty="0">
                <a:solidFill>
                  <a:schemeClr val="bg1">
                    <a:lumMod val="50000"/>
                  </a:schemeClr>
                </a:solidFill>
              </a:rPr>
              <a:t>Part </a:t>
            </a:r>
            <a:r>
              <a:rPr lang="en-US" sz="3000" dirty="0" smtClean="0">
                <a:solidFill>
                  <a:schemeClr val="bg1">
                    <a:lumMod val="50000"/>
                  </a:schemeClr>
                </a:solidFill>
              </a:rPr>
              <a:t>2 to add photo </a:t>
            </a:r>
            <a:br>
              <a:rPr lang="en-US" sz="30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3000" dirty="0" smtClean="0">
                <a:solidFill>
                  <a:schemeClr val="bg1">
                    <a:lumMod val="50000"/>
                  </a:schemeClr>
                </a:solidFill>
              </a:rPr>
              <a:t>density layer </a:t>
            </a:r>
          </a:p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02_PhotoDensityMaps.pptx</a:t>
            </a: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sz="2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30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833771"/>
            <a:ext cx="3349941" cy="1936005"/>
          </a:xfrm>
          <a:prstGeom prst="rect">
            <a:avLst/>
          </a:prstGeom>
        </p:spPr>
      </p:pic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418597" y="3685032"/>
            <a:ext cx="8076179" cy="2192240"/>
          </a:xfrm>
        </p:spPr>
        <p:txBody>
          <a:bodyPr>
            <a:normAutofit/>
          </a:bodyPr>
          <a:lstStyle/>
          <a:p>
            <a:pPr marL="379476" indent="-342900">
              <a:buFontTx/>
              <a:buChar char="-"/>
            </a:pPr>
            <a:r>
              <a:rPr lang="en-US" dirty="0" smtClean="0"/>
              <a:t>For clipping data from existing dataset</a:t>
            </a:r>
          </a:p>
          <a:p>
            <a:pPr marL="379476" indent="-342900">
              <a:buFontTx/>
              <a:buChar char="-"/>
            </a:pPr>
            <a:r>
              <a:rPr lang="en-US" sz="1600" dirty="0" smtClean="0"/>
              <a:t>Open Clipping Tool </a:t>
            </a:r>
            <a:r>
              <a:rPr lang="en-US" sz="1600" dirty="0" smtClean="0"/>
              <a:t>&lt;..\ 01_TOOLS\01STEP\</a:t>
            </a:r>
            <a:r>
              <a:rPr lang="en-US" sz="1600" b="1" dirty="0" smtClean="0"/>
              <a:t>ClipGeo.exe</a:t>
            </a:r>
            <a:r>
              <a:rPr lang="en-US" sz="1600" dirty="0" smtClean="0"/>
              <a:t> </a:t>
            </a:r>
            <a:r>
              <a:rPr lang="en-US" sz="1600" dirty="0" smtClean="0"/>
              <a:t>&gt;</a:t>
            </a:r>
          </a:p>
          <a:p>
            <a:pPr marL="379476" indent="-342900">
              <a:buFontTx/>
              <a:buChar char="-"/>
            </a:pPr>
            <a:r>
              <a:rPr lang="en-US" dirty="0" smtClean="0"/>
              <a:t>Open </a:t>
            </a:r>
            <a:r>
              <a:rPr lang="en-US" dirty="0" err="1" smtClean="0"/>
              <a:t>ClipData</a:t>
            </a:r>
            <a:r>
              <a:rPr lang="en-US" dirty="0" smtClean="0"/>
              <a:t> Tool (1</a:t>
            </a:r>
            <a:r>
              <a:rPr lang="en-US" dirty="0" smtClean="0"/>
              <a:t>)</a:t>
            </a: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Selection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588224" y="1148340"/>
            <a:ext cx="390466" cy="613167"/>
            <a:chOff x="8104310" y="1029783"/>
            <a:chExt cx="390466" cy="613167"/>
          </a:xfrm>
        </p:grpSpPr>
        <p:sp>
          <p:nvSpPr>
            <p:cNvPr id="13" name="Textfeld 12"/>
            <p:cNvSpPr txBox="1"/>
            <p:nvPr/>
          </p:nvSpPr>
          <p:spPr>
            <a:xfrm>
              <a:off x="8220448" y="1029783"/>
              <a:ext cx="274328" cy="47705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de-DE" sz="2500" b="1" dirty="0">
                  <a:solidFill>
                    <a:srgbClr val="FF0000"/>
                  </a:solidFill>
                  <a:latin typeface="Calibri" panose="020F0502020204030204" pitchFamily="34" charset="0"/>
                </a:rPr>
                <a:t>2</a:t>
              </a:r>
              <a:endParaRPr lang="en-US" sz="2500" b="1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310" y="1203254"/>
              <a:ext cx="306005" cy="439696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4" y="1148340"/>
            <a:ext cx="1628775" cy="100965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2008986" y="1346581"/>
            <a:ext cx="390466" cy="613167"/>
            <a:chOff x="8104310" y="1029783"/>
            <a:chExt cx="390466" cy="613167"/>
          </a:xfrm>
        </p:grpSpPr>
        <p:sp>
          <p:nvSpPr>
            <p:cNvPr id="25" name="Textfeld 12"/>
            <p:cNvSpPr txBox="1"/>
            <p:nvPr/>
          </p:nvSpPr>
          <p:spPr>
            <a:xfrm>
              <a:off x="8220448" y="1029783"/>
              <a:ext cx="274328" cy="47705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de-DE" sz="2500" b="1" dirty="0" smtClean="0">
                  <a:solidFill>
                    <a:srgbClr val="FF0000"/>
                  </a:solidFill>
                  <a:latin typeface="Calibri" panose="020F0502020204030204" pitchFamily="34" charset="0"/>
                </a:rPr>
                <a:t>1</a:t>
              </a:r>
              <a:endParaRPr lang="en-US" sz="2500" b="1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310" y="1203254"/>
              <a:ext cx="306005" cy="4396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746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644" y="370238"/>
            <a:ext cx="4236542" cy="2418918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76" y="753155"/>
            <a:ext cx="3734310" cy="2347281"/>
          </a:xfrm>
          <a:prstGeom prst="rect">
            <a:avLst/>
          </a:prstGeom>
        </p:spPr>
      </p:pic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418597" y="3685032"/>
            <a:ext cx="8076179" cy="2192240"/>
          </a:xfrm>
        </p:spPr>
        <p:txBody>
          <a:bodyPr>
            <a:normAutofit/>
          </a:bodyPr>
          <a:lstStyle/>
          <a:p>
            <a:pPr marL="379476" indent="-342900">
              <a:buFontTx/>
              <a:buChar char="-"/>
            </a:pPr>
            <a:r>
              <a:rPr lang="en-US" dirty="0" smtClean="0"/>
              <a:t>For creating a preview map of photo locations</a:t>
            </a:r>
          </a:p>
          <a:p>
            <a:pPr marL="379476" indent="-342900">
              <a:buFontTx/>
              <a:buChar char="-"/>
            </a:pPr>
            <a:r>
              <a:rPr lang="en-US" b="1" dirty="0" smtClean="0"/>
              <a:t>Load Folder</a:t>
            </a:r>
            <a:r>
              <a:rPr lang="en-US" dirty="0" smtClean="0"/>
              <a:t> &lt;…\Input\&gt; (1)</a:t>
            </a:r>
          </a:p>
          <a:p>
            <a:pPr marL="379476" indent="-342900">
              <a:buFontTx/>
              <a:buChar char="-"/>
            </a:pPr>
            <a:r>
              <a:rPr lang="en-US" dirty="0" smtClean="0"/>
              <a:t>Click on ‘</a:t>
            </a:r>
            <a:r>
              <a:rPr lang="en-US" b="1" dirty="0" smtClean="0"/>
              <a:t>Show Map</a:t>
            </a:r>
            <a:r>
              <a:rPr lang="en-US" dirty="0" smtClean="0"/>
              <a:t>’ (2)</a:t>
            </a:r>
            <a:endParaRPr lang="en-US" dirty="0" smtClean="0"/>
          </a:p>
          <a:p>
            <a:pPr marL="379476" indent="-342900">
              <a:buFontTx/>
              <a:buChar char="-"/>
            </a:pPr>
            <a:r>
              <a:rPr lang="en-US" b="1" dirty="0" smtClean="0"/>
              <a:t>Select/zoom to visualization </a:t>
            </a:r>
            <a:r>
              <a:rPr lang="en-US" b="1" dirty="0" smtClean="0"/>
              <a:t>extent </a:t>
            </a:r>
            <a:r>
              <a:rPr lang="en-US" dirty="0" smtClean="0"/>
              <a:t>(</a:t>
            </a:r>
            <a:r>
              <a:rPr lang="en-US" dirty="0" smtClean="0"/>
              <a:t>3)</a:t>
            </a:r>
          </a:p>
          <a:p>
            <a:pPr marL="379476" indent="-342900">
              <a:buFontTx/>
              <a:buChar char="-"/>
            </a:pPr>
            <a:r>
              <a:rPr lang="en-US" dirty="0" smtClean="0"/>
              <a:t>Click on ‘</a:t>
            </a:r>
            <a:r>
              <a:rPr lang="en-US" b="1" dirty="0" smtClean="0"/>
              <a:t>Sync Area</a:t>
            </a:r>
            <a:r>
              <a:rPr lang="en-US" dirty="0" smtClean="0"/>
              <a:t>’ (4)</a:t>
            </a:r>
            <a:endParaRPr lang="en-US" dirty="0" smtClean="0"/>
          </a:p>
          <a:p>
            <a:pPr marL="379476" indent="-342900">
              <a:buFontTx/>
              <a:buChar char="-"/>
            </a:pPr>
            <a:r>
              <a:rPr lang="en-US" b="1" dirty="0"/>
              <a:t>S</a:t>
            </a:r>
            <a:r>
              <a:rPr lang="en-US" b="1" dirty="0" smtClean="0"/>
              <a:t>earch </a:t>
            </a:r>
            <a:r>
              <a:rPr lang="en-US" dirty="0"/>
              <a:t>(5) will </a:t>
            </a:r>
            <a:r>
              <a:rPr lang="en-US" dirty="0" smtClean="0"/>
              <a:t>generate preview </a:t>
            </a:r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000" dirty="0"/>
              <a:t>OPTIONAL: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dirty="0" smtClean="0"/>
              <a:t>Generate Preview Map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2541428" y="932641"/>
            <a:ext cx="381453" cy="600216"/>
            <a:chOff x="8113323" y="1029783"/>
            <a:chExt cx="381453" cy="600216"/>
          </a:xfrm>
        </p:grpSpPr>
        <p:sp>
          <p:nvSpPr>
            <p:cNvPr id="22" name="Textfeld 12"/>
            <p:cNvSpPr txBox="1"/>
            <p:nvPr/>
          </p:nvSpPr>
          <p:spPr>
            <a:xfrm>
              <a:off x="8220448" y="1029783"/>
              <a:ext cx="274328" cy="47705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de-DE" sz="2500" b="1" dirty="0" smtClean="0">
                  <a:solidFill>
                    <a:srgbClr val="FF0000"/>
                  </a:solidFill>
                  <a:latin typeface="Calibri" panose="020F0502020204030204" pitchFamily="34" charset="0"/>
                </a:rPr>
                <a:t>1</a:t>
              </a:r>
              <a:endParaRPr lang="en-US" sz="2500" b="1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3323" y="1203254"/>
              <a:ext cx="296992" cy="426745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4201345" y="2332655"/>
            <a:ext cx="889019" cy="600216"/>
            <a:chOff x="8113323" y="1029783"/>
            <a:chExt cx="889019" cy="600216"/>
          </a:xfrm>
        </p:grpSpPr>
        <p:sp>
          <p:nvSpPr>
            <p:cNvPr id="37" name="Textfeld 12"/>
            <p:cNvSpPr txBox="1"/>
            <p:nvPr/>
          </p:nvSpPr>
          <p:spPr>
            <a:xfrm>
              <a:off x="8220448" y="1029783"/>
              <a:ext cx="781894" cy="47705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de-DE" sz="2500" b="1" dirty="0" smtClean="0">
                  <a:solidFill>
                    <a:srgbClr val="FF0000"/>
                  </a:solidFill>
                  <a:latin typeface="Calibri" panose="020F0502020204030204" pitchFamily="34" charset="0"/>
                </a:rPr>
                <a:t>2/4</a:t>
              </a:r>
              <a:endParaRPr lang="en-US" sz="2500" b="1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3323" y="1203254"/>
              <a:ext cx="296992" cy="426745"/>
            </a:xfrm>
            <a:prstGeom prst="rect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>
            <a:off x="2915816" y="2708920"/>
            <a:ext cx="427550" cy="600216"/>
            <a:chOff x="8067226" y="1029783"/>
            <a:chExt cx="427550" cy="600216"/>
          </a:xfrm>
        </p:grpSpPr>
        <p:sp>
          <p:nvSpPr>
            <p:cNvPr id="40" name="Textfeld 12"/>
            <p:cNvSpPr txBox="1"/>
            <p:nvPr/>
          </p:nvSpPr>
          <p:spPr>
            <a:xfrm>
              <a:off x="8220448" y="1029783"/>
              <a:ext cx="274328" cy="47705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de-DE" sz="2500" b="1" dirty="0">
                  <a:solidFill>
                    <a:srgbClr val="FF0000"/>
                  </a:solidFill>
                  <a:latin typeface="Calibri" panose="020F0502020204030204" pitchFamily="34" charset="0"/>
                </a:rPr>
                <a:t>5</a:t>
              </a:r>
              <a:endParaRPr lang="en-US" sz="2500" b="1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7226" y="1203254"/>
              <a:ext cx="296992" cy="426745"/>
            </a:xfrm>
            <a:prstGeom prst="rect">
              <a:avLst/>
            </a:prstGeom>
          </p:spPr>
        </p:pic>
      </p:grpSp>
      <p:grpSp>
        <p:nvGrpSpPr>
          <p:cNvPr id="42" name="Group 41"/>
          <p:cNvGrpSpPr/>
          <p:nvPr/>
        </p:nvGrpSpPr>
        <p:grpSpPr>
          <a:xfrm>
            <a:off x="5763074" y="1055803"/>
            <a:ext cx="381453" cy="600216"/>
            <a:chOff x="8113323" y="1029783"/>
            <a:chExt cx="381453" cy="600216"/>
          </a:xfrm>
        </p:grpSpPr>
        <p:sp>
          <p:nvSpPr>
            <p:cNvPr id="43" name="Textfeld 12"/>
            <p:cNvSpPr txBox="1"/>
            <p:nvPr/>
          </p:nvSpPr>
          <p:spPr>
            <a:xfrm>
              <a:off x="8220448" y="1029783"/>
              <a:ext cx="274328" cy="47705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de-DE" sz="2500" b="1" dirty="0">
                  <a:solidFill>
                    <a:srgbClr val="FF0000"/>
                  </a:solidFill>
                  <a:latin typeface="Calibri" panose="020F0502020204030204" pitchFamily="34" charset="0"/>
                </a:rPr>
                <a:t>3</a:t>
              </a:r>
              <a:endParaRPr lang="en-US" sz="2500" b="1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3323" y="1203254"/>
              <a:ext cx="296992" cy="4267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538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82" y="476672"/>
            <a:ext cx="4302680" cy="2853087"/>
          </a:xfrm>
          <a:prstGeom prst="rect">
            <a:avLst/>
          </a:prstGeom>
        </p:spPr>
      </p:pic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418597" y="3685032"/>
            <a:ext cx="8076179" cy="2192240"/>
          </a:xfrm>
        </p:spPr>
        <p:txBody>
          <a:bodyPr>
            <a:normAutofit/>
          </a:bodyPr>
          <a:lstStyle/>
          <a:p>
            <a:pPr marL="379476" indent="-342900">
              <a:buFontTx/>
              <a:buChar char="-"/>
            </a:pPr>
            <a:r>
              <a:rPr lang="en-US" b="1" dirty="0" smtClean="0"/>
              <a:t>Load </a:t>
            </a:r>
            <a:r>
              <a:rPr lang="en-US" b="1" dirty="0" smtClean="0"/>
              <a:t>Folder</a:t>
            </a:r>
            <a:r>
              <a:rPr lang="en-US" dirty="0" smtClean="0"/>
              <a:t> &lt;…\Output\&gt; </a:t>
            </a:r>
            <a:r>
              <a:rPr lang="en-US" dirty="0" smtClean="0"/>
              <a:t>(1)</a:t>
            </a:r>
            <a:endParaRPr lang="en-US" dirty="0" smtClean="0"/>
          </a:p>
          <a:p>
            <a:pPr marL="379476" indent="-342900">
              <a:buFontTx/>
              <a:buChar char="-"/>
            </a:pPr>
            <a:r>
              <a:rPr lang="en-US" dirty="0" smtClean="0"/>
              <a:t>Provide a Name for Output (2)</a:t>
            </a:r>
          </a:p>
          <a:p>
            <a:pPr marL="379476" indent="-342900">
              <a:buFontTx/>
              <a:buChar char="-"/>
            </a:pPr>
            <a:r>
              <a:rPr lang="en-US" dirty="0" smtClean="0"/>
              <a:t>Select Area</a:t>
            </a:r>
            <a:endParaRPr lang="en-US" dirty="0" smtClean="0"/>
          </a:p>
          <a:p>
            <a:pPr marL="379476" indent="-342900">
              <a:buFontTx/>
              <a:buChar char="-"/>
            </a:pPr>
            <a:r>
              <a:rPr lang="en-US" b="1" dirty="0" smtClean="0"/>
              <a:t>Export</a:t>
            </a:r>
            <a:r>
              <a:rPr lang="en-US" dirty="0" smtClean="0"/>
              <a:t> will save photo data to &lt; …\Output\NAME\ &gt; </a:t>
            </a:r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smtClean="0"/>
              <a:t>export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1475656" y="692696"/>
            <a:ext cx="352758" cy="553952"/>
            <a:chOff x="8104310" y="1029783"/>
            <a:chExt cx="390466" cy="613167"/>
          </a:xfrm>
        </p:grpSpPr>
        <p:sp>
          <p:nvSpPr>
            <p:cNvPr id="32" name="Textfeld 12"/>
            <p:cNvSpPr txBox="1"/>
            <p:nvPr/>
          </p:nvSpPr>
          <p:spPr>
            <a:xfrm>
              <a:off x="8220448" y="1029783"/>
              <a:ext cx="274328" cy="52804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de-DE" sz="2500" b="1" dirty="0" smtClean="0">
                  <a:solidFill>
                    <a:srgbClr val="FF0000"/>
                  </a:solidFill>
                  <a:latin typeface="Calibri" panose="020F0502020204030204" pitchFamily="34" charset="0"/>
                </a:rPr>
                <a:t>1</a:t>
              </a:r>
              <a:endParaRPr lang="en-US" sz="2500" b="1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310" y="1203254"/>
              <a:ext cx="306005" cy="439696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2265997" y="3032218"/>
            <a:ext cx="1738170" cy="535587"/>
            <a:chOff x="6756652" y="1215529"/>
            <a:chExt cx="1923971" cy="592840"/>
          </a:xfrm>
        </p:grpSpPr>
        <p:sp>
          <p:nvSpPr>
            <p:cNvPr id="35" name="Textfeld 12"/>
            <p:cNvSpPr txBox="1"/>
            <p:nvPr/>
          </p:nvSpPr>
          <p:spPr>
            <a:xfrm>
              <a:off x="6756652" y="1280320"/>
              <a:ext cx="1923971" cy="52804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de-DE" sz="2500" b="1" dirty="0">
                  <a:solidFill>
                    <a:srgbClr val="FF0000"/>
                  </a:solidFill>
                  <a:latin typeface="Calibri" panose="020F0502020204030204" pitchFamily="34" charset="0"/>
                </a:rPr>
                <a:t>3</a:t>
              </a:r>
              <a:r>
                <a:rPr lang="de-DE" sz="2500" b="1" dirty="0" smtClean="0">
                  <a:solidFill>
                    <a:srgbClr val="FF0000"/>
                  </a:solidFill>
                  <a:latin typeface="Calibri" panose="020F0502020204030204" pitchFamily="34" charset="0"/>
                </a:rPr>
                <a:t> Export</a:t>
              </a:r>
              <a:endParaRPr lang="en-US" sz="2500" b="1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4579" y="1215529"/>
              <a:ext cx="306005" cy="439696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3615733" y="2654856"/>
            <a:ext cx="1681906" cy="852112"/>
            <a:chOff x="7457743" y="699752"/>
            <a:chExt cx="1861693" cy="943198"/>
          </a:xfrm>
        </p:grpSpPr>
        <p:sp>
          <p:nvSpPr>
            <p:cNvPr id="38" name="Textfeld 12"/>
            <p:cNvSpPr txBox="1"/>
            <p:nvPr/>
          </p:nvSpPr>
          <p:spPr>
            <a:xfrm>
              <a:off x="7457743" y="699752"/>
              <a:ext cx="1861693" cy="52804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de-DE" sz="2500" b="1" dirty="0">
                  <a:solidFill>
                    <a:srgbClr val="FF0000"/>
                  </a:solidFill>
                  <a:latin typeface="Calibri" panose="020F0502020204030204" pitchFamily="34" charset="0"/>
                </a:rPr>
                <a:t>2</a:t>
              </a:r>
              <a:r>
                <a:rPr lang="de-DE" sz="2500" b="1" dirty="0" smtClean="0">
                  <a:solidFill>
                    <a:srgbClr val="FF0000"/>
                  </a:solidFill>
                  <a:latin typeface="Calibri" panose="020F0502020204030204" pitchFamily="34" charset="0"/>
                </a:rPr>
                <a:t> Name</a:t>
              </a:r>
              <a:endParaRPr lang="en-US" sz="2500" b="1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310" y="1203254"/>
              <a:ext cx="306005" cy="43969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/>
          </p:nvPr>
        </p:nvSpPr>
        <p:spPr>
          <a:xfrm>
            <a:off x="755576" y="5488632"/>
            <a:ext cx="7772400" cy="1828800"/>
          </a:xfrm>
        </p:spPr>
        <p:txBody>
          <a:bodyPr anchor="t"/>
          <a:lstStyle/>
          <a:p>
            <a:r>
              <a:rPr lang="en-US" dirty="0" smtClean="0"/>
              <a:t>Copy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>
          <a:xfrm>
            <a:off x="711075" y="620688"/>
            <a:ext cx="7772400" cy="1800200"/>
          </a:xfrm>
        </p:spPr>
        <p:txBody>
          <a:bodyPr>
            <a:normAutofit/>
          </a:bodyPr>
          <a:lstStyle/>
          <a:p>
            <a:pPr marL="379476" indent="-342900">
              <a:buFontTx/>
              <a:buChar char="-"/>
            </a:pPr>
            <a:r>
              <a:rPr lang="en-US" sz="1500" dirty="0" smtClean="0"/>
              <a:t>Output folder </a:t>
            </a:r>
            <a:r>
              <a:rPr lang="en-US" sz="1500" dirty="0"/>
              <a:t>&lt; … </a:t>
            </a:r>
            <a:r>
              <a:rPr lang="en-US" sz="1500" dirty="0"/>
              <a:t>\ 01STEP_SelectPhotos_ClipGeo </a:t>
            </a:r>
            <a:r>
              <a:rPr lang="en-US" sz="1500" dirty="0"/>
              <a:t>\Output</a:t>
            </a:r>
            <a:r>
              <a:rPr lang="en-US" sz="1500" dirty="0"/>
              <a:t>\ 03_ClippedData </a:t>
            </a:r>
            <a:r>
              <a:rPr lang="en-US" sz="1500" dirty="0" smtClean="0"/>
              <a:t>\NAME</a:t>
            </a:r>
            <a:r>
              <a:rPr lang="en-US" sz="1500" dirty="0" smtClean="0"/>
              <a:t>\&gt; </a:t>
            </a:r>
            <a:br>
              <a:rPr lang="en-US" sz="1500" dirty="0" smtClean="0"/>
            </a:br>
            <a:r>
              <a:rPr lang="en-US" sz="1500" dirty="0" smtClean="0"/>
              <a:t>contains </a:t>
            </a:r>
            <a:r>
              <a:rPr lang="en-US" sz="1500" dirty="0" smtClean="0"/>
              <a:t>clipped data files</a:t>
            </a:r>
            <a:endParaRPr lang="en-US" sz="1500" dirty="0" smtClean="0"/>
          </a:p>
          <a:p>
            <a:pPr marL="379476" indent="-342900">
              <a:buFontTx/>
              <a:buChar char="-"/>
            </a:pPr>
            <a:r>
              <a:rPr lang="en-US" dirty="0" smtClean="0"/>
              <a:t>Photos itself are not downloaded</a:t>
            </a:r>
          </a:p>
          <a:p>
            <a:pPr marL="379476" indent="-342900">
              <a:buFontTx/>
              <a:buChar char="-"/>
            </a:pPr>
            <a:r>
              <a:rPr lang="en-US" dirty="0" err="1" smtClean="0"/>
              <a:t>Datafiles</a:t>
            </a:r>
            <a:r>
              <a:rPr lang="en-US" dirty="0" smtClean="0"/>
              <a:t> contain comma separated photo </a:t>
            </a:r>
            <a:r>
              <a:rPr lang="en-US" dirty="0" smtClean="0"/>
              <a:t>data</a:t>
            </a:r>
            <a:r>
              <a:rPr lang="en-US" dirty="0"/>
              <a:t> </a:t>
            </a:r>
            <a:r>
              <a:rPr lang="en-US" dirty="0" smtClean="0"/>
              <a:t>(CSV)</a:t>
            </a:r>
            <a:endParaRPr lang="en-US" dirty="0" smtClean="0"/>
          </a:p>
          <a:p>
            <a:pPr marL="379476" indent="-342900">
              <a:buFontTx/>
              <a:buChar char="-"/>
            </a:pPr>
            <a:r>
              <a:rPr lang="en-US" b="1" dirty="0" smtClean="0"/>
              <a:t>Select all </a:t>
            </a:r>
            <a:r>
              <a:rPr lang="en-US" b="1" dirty="0" smtClean="0"/>
              <a:t>data files (1), copy (</a:t>
            </a:r>
            <a:r>
              <a:rPr lang="en-US" b="1" dirty="0" err="1" smtClean="0"/>
              <a:t>Ctrl+C</a:t>
            </a:r>
            <a:r>
              <a:rPr lang="en-US" b="1" dirty="0" smtClean="0"/>
              <a:t>).. </a:t>
            </a:r>
            <a:endParaRPr lang="en-US" b="1" dirty="0" smtClean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/>
          <a:srcRect r="11500"/>
          <a:stretch/>
        </p:blipFill>
        <p:spPr>
          <a:xfrm>
            <a:off x="3374464" y="4340091"/>
            <a:ext cx="5157976" cy="1215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075" y="3432832"/>
            <a:ext cx="2809875" cy="1543050"/>
          </a:xfrm>
          <a:prstGeom prst="rect">
            <a:avLst/>
          </a:prstGeom>
        </p:spPr>
      </p:pic>
      <p:cxnSp>
        <p:nvCxnSpPr>
          <p:cNvPr id="8" name="Gewinkelte Verbindung 7"/>
          <p:cNvCxnSpPr/>
          <p:nvPr/>
        </p:nvCxnSpPr>
        <p:spPr>
          <a:xfrm>
            <a:off x="2699792" y="4786490"/>
            <a:ext cx="648072" cy="216024"/>
          </a:xfrm>
          <a:prstGeom prst="bentConnector3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2116012" y="4786490"/>
            <a:ext cx="352758" cy="553952"/>
            <a:chOff x="8104310" y="1029783"/>
            <a:chExt cx="390466" cy="613167"/>
          </a:xfrm>
        </p:grpSpPr>
        <p:sp>
          <p:nvSpPr>
            <p:cNvPr id="10" name="Textfeld 12"/>
            <p:cNvSpPr txBox="1"/>
            <p:nvPr/>
          </p:nvSpPr>
          <p:spPr>
            <a:xfrm>
              <a:off x="8220448" y="1029783"/>
              <a:ext cx="274328" cy="52804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de-DE" sz="2500" b="1" dirty="0" smtClean="0">
                  <a:solidFill>
                    <a:srgbClr val="FF0000"/>
                  </a:solidFill>
                  <a:latin typeface="Calibri" panose="020F0502020204030204" pitchFamily="34" charset="0"/>
                </a:rPr>
                <a:t>1</a:t>
              </a:r>
              <a:endParaRPr lang="en-US" sz="2500" b="1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310" y="1203254"/>
              <a:ext cx="306005" cy="439696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1270337" y="4233575"/>
            <a:ext cx="1440160" cy="6901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kern="1200" noProof="0" dirty="0" smtClean="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12700" dist="12700" dir="5400000" algn="tl" rotWithShape="0">
                    <a:srgbClr val="000000">
                      <a:alpha val="40000"/>
                    </a:srgbClr>
                  </a:outerShdw>
                </a:effectLst>
              </a:rPr>
              <a:t>Cluster Photo Data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5281784" cy="4389120"/>
          </a:xfrm>
        </p:spPr>
        <p:txBody>
          <a:bodyPr>
            <a:normAutofit/>
          </a:bodyPr>
          <a:lstStyle/>
          <a:p>
            <a:r>
              <a:rPr lang="en-US" sz="2800" dirty="0"/>
              <a:t>..and copy to folder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&lt; </a:t>
            </a:r>
            <a:r>
              <a:rPr lang="en-US" sz="2800" dirty="0"/>
              <a:t>\ </a:t>
            </a:r>
            <a:r>
              <a:rPr lang="en-US" sz="2800" dirty="0" smtClean="0"/>
              <a:t>02STEP…\01_Input\ </a:t>
            </a:r>
            <a:r>
              <a:rPr lang="en-US" sz="2800" dirty="0"/>
              <a:t>&gt; </a:t>
            </a:r>
            <a:r>
              <a:rPr lang="en-US" sz="2800" dirty="0" smtClean="0"/>
              <a:t>for clustering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  <a:p>
            <a:r>
              <a:rPr lang="en-US" sz="2800" dirty="0"/>
              <a:t>Run generateTagClusters.exe</a:t>
            </a:r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3356992"/>
            <a:ext cx="3486150" cy="146685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633384" y="4342059"/>
            <a:ext cx="352758" cy="553952"/>
            <a:chOff x="8104310" y="1029783"/>
            <a:chExt cx="390466" cy="613167"/>
          </a:xfrm>
        </p:grpSpPr>
        <p:sp>
          <p:nvSpPr>
            <p:cNvPr id="8" name="Textfeld 12"/>
            <p:cNvSpPr txBox="1"/>
            <p:nvPr/>
          </p:nvSpPr>
          <p:spPr>
            <a:xfrm>
              <a:off x="8220448" y="1029783"/>
              <a:ext cx="274328" cy="52804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de-DE" sz="2500" b="1" dirty="0" smtClean="0">
                  <a:solidFill>
                    <a:srgbClr val="FF0000"/>
                  </a:solidFill>
                  <a:latin typeface="Calibri" panose="020F0502020204030204" pitchFamily="34" charset="0"/>
                </a:rPr>
                <a:t>1</a:t>
              </a:r>
              <a:endParaRPr lang="en-US" sz="2500" b="1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310" y="1203254"/>
              <a:ext cx="306005" cy="43969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Optional: Tag Variety</a:t>
            </a:r>
            <a:endParaRPr lang="en-US" noProof="0" dirty="0"/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kern="1200" noProof="0" dirty="0" smtClean="0">
                <a:solidFill>
                  <a:srgbClr val="FFFFFF"/>
                </a:solidFill>
                <a:effectLst/>
              </a:rPr>
              <a:t>Optionally provide a number for the variety of Tags to be processed (default </a:t>
            </a:r>
            <a:r>
              <a:rPr lang="en-US" sz="2800" dirty="0"/>
              <a:t>is 1000 most used Tags</a:t>
            </a:r>
            <a:r>
              <a:rPr lang="en-US" sz="2800" kern="1200" noProof="0" dirty="0" smtClean="0">
                <a:solidFill>
                  <a:srgbClr val="FFFFFF"/>
                </a:solidFill>
                <a:effectLst/>
              </a:rPr>
              <a:t>)</a:t>
            </a:r>
          </a:p>
          <a:p>
            <a:r>
              <a:rPr lang="en-US" sz="2800" noProof="0" dirty="0" smtClean="0"/>
              <a:t>Press </a:t>
            </a:r>
            <a:r>
              <a:rPr lang="en-US" sz="2800" b="1" noProof="0" dirty="0" smtClean="0"/>
              <a:t>enter</a:t>
            </a:r>
            <a:r>
              <a:rPr lang="en-US" sz="2800" noProof="0" dirty="0" smtClean="0"/>
              <a:t> to load Photo Data</a:t>
            </a:r>
            <a:endParaRPr lang="en-US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3904" b="15818"/>
          <a:stretch/>
        </p:blipFill>
        <p:spPr>
          <a:xfrm>
            <a:off x="4716017" y="836712"/>
            <a:ext cx="3816424" cy="15391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530225"/>
            <a:ext cx="2909605" cy="4849341"/>
          </a:xfrm>
          <a:prstGeom prst="rect">
            <a:avLst/>
          </a:prstGeom>
        </p:spPr>
      </p:pic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503238" y="4992688"/>
            <a:ext cx="8183562" cy="1050925"/>
          </a:xfrm>
        </p:spPr>
        <p:txBody>
          <a:bodyPr/>
          <a:lstStyle/>
          <a:p>
            <a:r>
              <a:rPr lang="en-US" sz="3600" b="1" kern="1200" noProof="0" dirty="0" smtClean="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12700" dist="12700" dir="5400000" algn="tl" rotWithShape="0">
                    <a:srgbClr val="000000">
                      <a:alpha val="40000"/>
                    </a:srgbClr>
                  </a:outerShdw>
                </a:effectLst>
              </a:rPr>
              <a:t>Modify Cluster Settings</a:t>
            </a:r>
            <a:endParaRPr lang="en-US" noProof="0" dirty="0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503238" y="530225"/>
            <a:ext cx="8183562" cy="5131023"/>
          </a:xfrm>
        </p:spPr>
        <p:txBody>
          <a:bodyPr>
            <a:normAutofit fontScale="92500" lnSpcReduction="10000"/>
          </a:bodyPr>
          <a:lstStyle/>
          <a:p>
            <a:r>
              <a:rPr lang="en-US" sz="2800" kern="1200" noProof="0" dirty="0" smtClean="0">
                <a:solidFill>
                  <a:srgbClr val="FFFFFF"/>
                </a:solidFill>
                <a:effectLst/>
              </a:rPr>
              <a:t>Optional</a:t>
            </a:r>
            <a:br>
              <a:rPr lang="en-US" sz="2800" kern="1200" noProof="0" dirty="0" smtClean="0">
                <a:solidFill>
                  <a:srgbClr val="FFFFFF"/>
                </a:solidFill>
                <a:effectLst/>
              </a:rPr>
            </a:br>
            <a:r>
              <a:rPr lang="en-US" sz="2800" kern="1200" noProof="0" dirty="0" smtClean="0">
                <a:solidFill>
                  <a:srgbClr val="FFFFFF"/>
                </a:solidFill>
                <a:effectLst/>
              </a:rPr>
              <a:t>Cluster Settings</a:t>
            </a:r>
          </a:p>
          <a:p>
            <a:r>
              <a:rPr lang="en-US" dirty="0" smtClean="0"/>
              <a:t>(1) Remove un-</a:t>
            </a:r>
            <a:br>
              <a:rPr lang="en-US" dirty="0" smtClean="0"/>
            </a:br>
            <a:r>
              <a:rPr lang="en-US" dirty="0" smtClean="0"/>
              <a:t>interesting Tags</a:t>
            </a:r>
          </a:p>
          <a:p>
            <a:r>
              <a:rPr lang="en-US" noProof="0" dirty="0" smtClean="0"/>
              <a:t>(2) Create Preview Maps</a:t>
            </a:r>
          </a:p>
          <a:p>
            <a:r>
              <a:rPr lang="en-US" b="1" noProof="0" dirty="0" smtClean="0"/>
              <a:t>(3) Modify Cut </a:t>
            </a:r>
            <a:br>
              <a:rPr lang="en-US" b="1" noProof="0" dirty="0" smtClean="0"/>
            </a:br>
            <a:r>
              <a:rPr lang="en-US" b="1" noProof="0" dirty="0" smtClean="0"/>
              <a:t>Distance </a:t>
            </a:r>
            <a:r>
              <a:rPr lang="en-US" noProof="0" dirty="0" smtClean="0"/>
              <a:t>(=Granularity </a:t>
            </a:r>
            <a:br>
              <a:rPr lang="en-US" noProof="0" dirty="0" smtClean="0"/>
            </a:br>
            <a:r>
              <a:rPr lang="en-US" noProof="0" dirty="0" smtClean="0"/>
              <a:t>of Tag Map)</a:t>
            </a:r>
          </a:p>
          <a:p>
            <a:r>
              <a:rPr lang="en-US" dirty="0" smtClean="0"/>
              <a:t>(4) Create Cluster </a:t>
            </a:r>
            <a:br>
              <a:rPr lang="en-US" dirty="0" smtClean="0"/>
            </a:br>
            <a:r>
              <a:rPr lang="en-US" dirty="0" smtClean="0"/>
              <a:t>Preview</a:t>
            </a:r>
          </a:p>
          <a:p>
            <a:endParaRPr lang="en-US" noProof="0" dirty="0"/>
          </a:p>
          <a:p>
            <a:r>
              <a:rPr lang="en-US" dirty="0" smtClean="0"/>
              <a:t>Afterwards: </a:t>
            </a:r>
            <a:r>
              <a:rPr lang="en-US" b="1" dirty="0" smtClean="0"/>
              <a:t>Click on </a:t>
            </a:r>
            <a:br>
              <a:rPr lang="en-US" b="1" dirty="0" smtClean="0"/>
            </a:br>
            <a:r>
              <a:rPr lang="en-US" b="1" dirty="0" smtClean="0"/>
              <a:t>proceed (5)</a:t>
            </a:r>
            <a:endParaRPr lang="en-US" b="1" noProof="0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7376016" y="3087146"/>
            <a:ext cx="352758" cy="553952"/>
            <a:chOff x="8104310" y="1029783"/>
            <a:chExt cx="390466" cy="613167"/>
          </a:xfrm>
        </p:grpSpPr>
        <p:sp>
          <p:nvSpPr>
            <p:cNvPr id="9" name="Textfeld 12"/>
            <p:cNvSpPr txBox="1"/>
            <p:nvPr/>
          </p:nvSpPr>
          <p:spPr>
            <a:xfrm>
              <a:off x="8220448" y="1029783"/>
              <a:ext cx="274328" cy="52804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de-DE" sz="2500" b="1" dirty="0" smtClean="0">
                  <a:solidFill>
                    <a:srgbClr val="FF0000"/>
                  </a:solidFill>
                  <a:latin typeface="Calibri" panose="020F0502020204030204" pitchFamily="34" charset="0"/>
                </a:rPr>
                <a:t>1</a:t>
              </a:r>
              <a:endParaRPr lang="en-US" sz="2500" b="1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310" y="1203254"/>
              <a:ext cx="306005" cy="439696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6763385" y="3445930"/>
            <a:ext cx="352758" cy="553952"/>
            <a:chOff x="8104310" y="1029783"/>
            <a:chExt cx="390466" cy="613167"/>
          </a:xfrm>
        </p:grpSpPr>
        <p:sp>
          <p:nvSpPr>
            <p:cNvPr id="12" name="Textfeld 12"/>
            <p:cNvSpPr txBox="1"/>
            <p:nvPr/>
          </p:nvSpPr>
          <p:spPr>
            <a:xfrm>
              <a:off x="8220448" y="1029783"/>
              <a:ext cx="274328" cy="52804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de-DE" sz="2500" b="1" dirty="0">
                  <a:solidFill>
                    <a:srgbClr val="FF0000"/>
                  </a:solidFill>
                  <a:latin typeface="Calibri" panose="020F0502020204030204" pitchFamily="34" charset="0"/>
                </a:rPr>
                <a:t>2</a:t>
              </a:r>
              <a:endParaRPr lang="en-US" sz="2500" b="1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310" y="1203254"/>
              <a:ext cx="306005" cy="439696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6091450" y="4012321"/>
            <a:ext cx="352758" cy="553952"/>
            <a:chOff x="8104310" y="1029783"/>
            <a:chExt cx="390466" cy="613167"/>
          </a:xfrm>
        </p:grpSpPr>
        <p:sp>
          <p:nvSpPr>
            <p:cNvPr id="15" name="Textfeld 12"/>
            <p:cNvSpPr txBox="1"/>
            <p:nvPr/>
          </p:nvSpPr>
          <p:spPr>
            <a:xfrm>
              <a:off x="8220448" y="1029783"/>
              <a:ext cx="274328" cy="52804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de-DE" sz="2500" b="1" dirty="0" smtClean="0">
                  <a:solidFill>
                    <a:srgbClr val="FF0000"/>
                  </a:solidFill>
                  <a:latin typeface="Calibri" panose="020F0502020204030204" pitchFamily="34" charset="0"/>
                </a:rPr>
                <a:t>3</a:t>
              </a:r>
              <a:endParaRPr lang="en-US" sz="2500" b="1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310" y="1203254"/>
              <a:ext cx="306005" cy="439696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7452364" y="4289297"/>
            <a:ext cx="352758" cy="553952"/>
            <a:chOff x="8104310" y="1029783"/>
            <a:chExt cx="390466" cy="613167"/>
          </a:xfrm>
        </p:grpSpPr>
        <p:sp>
          <p:nvSpPr>
            <p:cNvPr id="18" name="Textfeld 12"/>
            <p:cNvSpPr txBox="1"/>
            <p:nvPr/>
          </p:nvSpPr>
          <p:spPr>
            <a:xfrm>
              <a:off x="8220448" y="1029783"/>
              <a:ext cx="274328" cy="52804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de-DE" sz="2500" b="1" dirty="0">
                  <a:solidFill>
                    <a:srgbClr val="FF0000"/>
                  </a:solidFill>
                  <a:latin typeface="Calibri" panose="020F0502020204030204" pitchFamily="34" charset="0"/>
                </a:rPr>
                <a:t>4</a:t>
              </a:r>
              <a:endParaRPr lang="en-US" sz="2500" b="1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310" y="1203254"/>
              <a:ext cx="306005" cy="439696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7204484" y="4715712"/>
            <a:ext cx="352758" cy="553952"/>
            <a:chOff x="8104310" y="1029783"/>
            <a:chExt cx="390466" cy="613167"/>
          </a:xfrm>
        </p:grpSpPr>
        <p:sp>
          <p:nvSpPr>
            <p:cNvPr id="21" name="Textfeld 12"/>
            <p:cNvSpPr txBox="1"/>
            <p:nvPr/>
          </p:nvSpPr>
          <p:spPr>
            <a:xfrm>
              <a:off x="8220448" y="1029783"/>
              <a:ext cx="274328" cy="52804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de-DE" sz="2500" b="1" dirty="0" smtClean="0">
                  <a:solidFill>
                    <a:srgbClr val="FF0000"/>
                  </a:solidFill>
                  <a:latin typeface="Calibri" panose="020F0502020204030204" pitchFamily="34" charset="0"/>
                </a:rPr>
                <a:t>5</a:t>
              </a:r>
              <a:endParaRPr lang="en-US" sz="2500" b="1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310" y="1203254"/>
              <a:ext cx="306005" cy="43969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10" y="701965"/>
            <a:ext cx="3097986" cy="2400172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Review Output</a:t>
            </a:r>
            <a:endParaRPr lang="en-US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1688184"/>
          </a:xfrm>
        </p:spPr>
        <p:txBody>
          <a:bodyPr>
            <a:normAutofit/>
          </a:bodyPr>
          <a:lstStyle/>
          <a:p>
            <a:pPr marL="379476" indent="-342900">
              <a:buFontTx/>
              <a:buChar char="-"/>
            </a:pPr>
            <a:r>
              <a:rPr lang="en-US" dirty="0" smtClean="0"/>
              <a:t>2 </a:t>
            </a:r>
            <a:r>
              <a:rPr lang="en-US" dirty="0" err="1" smtClean="0"/>
              <a:t>Shapefiles</a:t>
            </a:r>
            <a:r>
              <a:rPr lang="en-US" dirty="0" smtClean="0"/>
              <a:t> </a:t>
            </a:r>
            <a:r>
              <a:rPr lang="en-US" dirty="0"/>
              <a:t>are generated:</a:t>
            </a:r>
            <a:br>
              <a:rPr lang="en-US" dirty="0"/>
            </a:br>
            <a:r>
              <a:rPr lang="en-US" b="1" dirty="0" err="1" smtClean="0"/>
              <a:t>allPhotoClusters.shp</a:t>
            </a:r>
            <a:r>
              <a:rPr lang="en-US" dirty="0" smtClean="0"/>
              <a:t> (Photo </a:t>
            </a:r>
            <a:r>
              <a:rPr lang="en-US" dirty="0"/>
              <a:t>Location Clusters)</a:t>
            </a:r>
            <a:br>
              <a:rPr lang="en-US" dirty="0"/>
            </a:br>
            <a:r>
              <a:rPr lang="en-US" b="1" dirty="0" err="1" smtClean="0"/>
              <a:t>allTagClusters.shp</a:t>
            </a:r>
            <a:r>
              <a:rPr lang="en-US" dirty="0" smtClean="0"/>
              <a:t> (Tag Clusters)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639" y="574469"/>
            <a:ext cx="3141505" cy="2440708"/>
          </a:xfrm>
          <a:prstGeom prst="rect">
            <a:avLst/>
          </a:prstGeom>
        </p:spPr>
      </p:pic>
      <p:cxnSp>
        <p:nvCxnSpPr>
          <p:cNvPr id="8" name="Gewinkelte Verbindung 7"/>
          <p:cNvCxnSpPr/>
          <p:nvPr/>
        </p:nvCxnSpPr>
        <p:spPr>
          <a:xfrm flipV="1">
            <a:off x="3419872" y="2510765"/>
            <a:ext cx="1416521" cy="518021"/>
          </a:xfrm>
          <a:prstGeom prst="bentConnector3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30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anymed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9BD64F"/>
      </a:hlink>
      <a:folHlink>
        <a:srgbClr val="5B951C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黑体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宋体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500" cap="flat" cmpd="sng" algn="ctr">
          <a:solidFill>
            <a:schemeClr val="phClr">
              <a:satMod val="150000"/>
            </a:schemeClr>
          </a:solidFill>
          <a:prstDash val="solid"/>
        </a:ln>
        <a:ln w="50800" cap="flat" cmpd="thickThin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70000"/>
                <a:satMod val="155000"/>
              </a:schemeClr>
            </a:gs>
            <a:gs pos="100000">
              <a:schemeClr val="phClr">
                <a:tint val="9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0"/>
                <a:satMod val="350000"/>
              </a:schemeClr>
              <a:schemeClr val="phClr">
                <a:tint val="80000"/>
              </a:schemeClr>
            </a:duotone>
          </a:blip>
          <a:tile tx="0" ty="0" sx="75000" sy="75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Ganymed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9BD64F"/>
      </a:hlink>
      <a:folHlink>
        <a:srgbClr val="5B951C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黑体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宋体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500" cap="flat" cmpd="sng" algn="ctr">
          <a:solidFill>
            <a:schemeClr val="phClr">
              <a:satMod val="150000"/>
            </a:schemeClr>
          </a:solidFill>
          <a:prstDash val="solid"/>
        </a:ln>
        <a:ln w="50800" cap="flat" cmpd="thickThin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70000"/>
                <a:satMod val="155000"/>
              </a:schemeClr>
            </a:gs>
            <a:gs pos="100000">
              <a:schemeClr val="phClr">
                <a:tint val="9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0"/>
                <a:satMod val="350000"/>
              </a:schemeClr>
              <a:schemeClr val="phClr">
                <a:tint val="80000"/>
              </a:schemeClr>
            </a:duotone>
          </a:blip>
          <a:tile tx="0" ty="0" sx="75000" sy="75000" flip="none" algn="t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Staff training presentation</Template>
  <TotalTime>0</TotalTime>
  <Words>349</Words>
  <Application>Microsoft Office PowerPoint</Application>
  <PresentationFormat>On-screen Show (4:3)</PresentationFormat>
  <Paragraphs>93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Verdana</vt:lpstr>
      <vt:lpstr>Wingdings</vt:lpstr>
      <vt:lpstr>Wingdings 2</vt:lpstr>
      <vt:lpstr>Ganymed</vt:lpstr>
      <vt:lpstr>1_Ganymed</vt:lpstr>
      <vt:lpstr>Workshop part 1:  tag maps</vt:lpstr>
      <vt:lpstr>Data Selection</vt:lpstr>
      <vt:lpstr>OPTIONAL: Generate Preview Map</vt:lpstr>
      <vt:lpstr>Data export</vt:lpstr>
      <vt:lpstr>Copy Data</vt:lpstr>
      <vt:lpstr>Cluster Photo Data</vt:lpstr>
      <vt:lpstr>Optional: Tag Variety</vt:lpstr>
      <vt:lpstr>Modify Cluster Settings</vt:lpstr>
      <vt:lpstr>Review Output</vt:lpstr>
      <vt:lpstr>Project results</vt:lpstr>
      <vt:lpstr>Map results</vt:lpstr>
      <vt:lpstr>Adjust Definition Query</vt:lpstr>
      <vt:lpstr>Adjust  Font Size Modifier</vt:lpstr>
      <vt:lpstr>Verify Map</vt:lpstr>
      <vt:lpstr>Add background  as 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2015-02-12T22:38:06Z</dcterms:created>
  <dcterms:modified xsi:type="dcterms:W3CDTF">2018-01-16T14:16:57Z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CID">
    <vt:lpwstr>1031</vt:lpwstr>
  </property>
  <property fmtid="{D5CDD505-2E9C-101B-9397-08002B2CF9AE}" pid="3" name="_TemplateID">
    <vt:lpwstr>TC101671281031</vt:lpwstr>
  </property>
</Properties>
</file>